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388" r:id="rId3"/>
    <p:sldId id="389" r:id="rId4"/>
    <p:sldId id="356" r:id="rId5"/>
    <p:sldId id="357" r:id="rId6"/>
    <p:sldId id="358" r:id="rId7"/>
    <p:sldId id="359" r:id="rId8"/>
    <p:sldId id="362" r:id="rId9"/>
    <p:sldId id="363" r:id="rId10"/>
    <p:sldId id="365" r:id="rId11"/>
    <p:sldId id="373" r:id="rId12"/>
    <p:sldId id="374" r:id="rId13"/>
    <p:sldId id="375" r:id="rId14"/>
    <p:sldId id="377" r:id="rId15"/>
    <p:sldId id="378" r:id="rId16"/>
    <p:sldId id="379" r:id="rId17"/>
    <p:sldId id="380" r:id="rId18"/>
    <p:sldId id="387" r:id="rId19"/>
    <p:sldId id="382" r:id="rId20"/>
    <p:sldId id="336" r:id="rId21"/>
    <p:sldId id="337" r:id="rId22"/>
    <p:sldId id="345" r:id="rId23"/>
    <p:sldId id="346" r:id="rId24"/>
    <p:sldId id="294" r:id="rId25"/>
    <p:sldId id="295" r:id="rId26"/>
    <p:sldId id="296" r:id="rId27"/>
    <p:sldId id="297" r:id="rId28"/>
    <p:sldId id="342" r:id="rId29"/>
    <p:sldId id="343" r:id="rId30"/>
    <p:sldId id="347" r:id="rId31"/>
    <p:sldId id="344" r:id="rId32"/>
    <p:sldId id="310" r:id="rId33"/>
    <p:sldId id="396" r:id="rId34"/>
    <p:sldId id="397" r:id="rId35"/>
    <p:sldId id="318" r:id="rId36"/>
    <p:sldId id="398" r:id="rId37"/>
    <p:sldId id="319" r:id="rId38"/>
    <p:sldId id="322" r:id="rId39"/>
    <p:sldId id="323" r:id="rId40"/>
    <p:sldId id="324" r:id="rId41"/>
    <p:sldId id="325" r:id="rId42"/>
    <p:sldId id="326" r:id="rId43"/>
    <p:sldId id="350" r:id="rId44"/>
    <p:sldId id="327" r:id="rId4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78677A-5ADF-495A-935E-C89826B93917}" type="datetimeFigureOut">
              <a:rPr kumimoji="1" lang="ja-JP" altLang="en-US" smtClean="0"/>
              <a:pPr/>
              <a:t>2016/7/29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CA443-33F0-4BA4-994F-0183EE0CCF16}" type="slidenum">
              <a:rPr kumimoji="1" lang="ja-JP" altLang="en-US" smtClean="0"/>
              <a:pPr/>
              <a:t>‹#›</a:t>
            </a:fld>
            <a:endParaRPr kumimoji="1" lang="ja-JP" altLang="en-US"/>
          </a:p>
        </p:txBody>
      </p:sp>
    </p:spTree>
    <p:extLst>
      <p:ext uri="{BB962C8B-B14F-4D97-AF65-F5344CB8AC3E}">
        <p14:creationId xmlns:p14="http://schemas.microsoft.com/office/powerpoint/2010/main" val="5375153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a:t>
            </a:fld>
            <a:endParaRPr kumimoji="1" lang="ja-JP" altLang="en-US"/>
          </a:p>
        </p:txBody>
      </p:sp>
    </p:spTree>
    <p:extLst>
      <p:ext uri="{BB962C8B-B14F-4D97-AF65-F5344CB8AC3E}">
        <p14:creationId xmlns:p14="http://schemas.microsoft.com/office/powerpoint/2010/main" val="3324429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12</a:t>
            </a:fld>
            <a:endParaRPr kumimoji="1" lang="ja-JP" altLang="en-US"/>
          </a:p>
        </p:txBody>
      </p:sp>
    </p:spTree>
    <p:extLst>
      <p:ext uri="{BB962C8B-B14F-4D97-AF65-F5344CB8AC3E}">
        <p14:creationId xmlns:p14="http://schemas.microsoft.com/office/powerpoint/2010/main" val="2220930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13</a:t>
            </a:fld>
            <a:endParaRPr kumimoji="1" lang="ja-JP" altLang="en-US"/>
          </a:p>
        </p:txBody>
      </p:sp>
    </p:spTree>
    <p:extLst>
      <p:ext uri="{BB962C8B-B14F-4D97-AF65-F5344CB8AC3E}">
        <p14:creationId xmlns:p14="http://schemas.microsoft.com/office/powerpoint/2010/main" val="564790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14</a:t>
            </a:fld>
            <a:endParaRPr kumimoji="1" lang="ja-JP" altLang="en-US"/>
          </a:p>
        </p:txBody>
      </p:sp>
    </p:spTree>
    <p:extLst>
      <p:ext uri="{BB962C8B-B14F-4D97-AF65-F5344CB8AC3E}">
        <p14:creationId xmlns:p14="http://schemas.microsoft.com/office/powerpoint/2010/main" val="3296188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15</a:t>
            </a:fld>
            <a:endParaRPr kumimoji="1" lang="ja-JP" altLang="en-US"/>
          </a:p>
        </p:txBody>
      </p:sp>
    </p:spTree>
    <p:extLst>
      <p:ext uri="{BB962C8B-B14F-4D97-AF65-F5344CB8AC3E}">
        <p14:creationId xmlns:p14="http://schemas.microsoft.com/office/powerpoint/2010/main" val="763432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76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76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1FCB04-C6F8-4D4D-A471-0862221698EA}" type="slidenum">
              <a:rPr lang="ja-JP" altLang="en-US" smtClean="0">
                <a:ea typeface="ＭＳ Ｐゴシック" charset="-128"/>
              </a:rPr>
              <a:pPr/>
              <a:t>16</a:t>
            </a:fld>
            <a:endParaRPr lang="ja-JP" altLang="en-US" smtClean="0">
              <a:ea typeface="ＭＳ Ｐゴシック" charset="-128"/>
            </a:endParaRPr>
          </a:p>
        </p:txBody>
      </p:sp>
    </p:spTree>
    <p:extLst>
      <p:ext uri="{BB962C8B-B14F-4D97-AF65-F5344CB8AC3E}">
        <p14:creationId xmlns:p14="http://schemas.microsoft.com/office/powerpoint/2010/main" val="1656868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17</a:t>
            </a:fld>
            <a:endParaRPr kumimoji="1" lang="ja-JP" altLang="en-US"/>
          </a:p>
        </p:txBody>
      </p:sp>
    </p:spTree>
    <p:extLst>
      <p:ext uri="{BB962C8B-B14F-4D97-AF65-F5344CB8AC3E}">
        <p14:creationId xmlns:p14="http://schemas.microsoft.com/office/powerpoint/2010/main" val="1088968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53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853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06B742-EAA2-4ED5-842B-17721DDFC0EE}" type="slidenum">
              <a:rPr lang="en-US" altLang="ja-JP" smtClean="0">
                <a:latin typeface="Arial" pitchFamily="34" charset="0"/>
              </a:rPr>
              <a:pPr/>
              <a:t>18</a:t>
            </a:fld>
            <a:endParaRPr lang="en-US" altLang="ja-JP" smtClean="0">
              <a:latin typeface="Arial" pitchFamily="34" charset="0"/>
            </a:endParaRPr>
          </a:p>
        </p:txBody>
      </p:sp>
    </p:spTree>
    <p:extLst>
      <p:ext uri="{BB962C8B-B14F-4D97-AF65-F5344CB8AC3E}">
        <p14:creationId xmlns:p14="http://schemas.microsoft.com/office/powerpoint/2010/main" val="297816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19</a:t>
            </a:fld>
            <a:endParaRPr kumimoji="1" lang="ja-JP" altLang="en-US"/>
          </a:p>
        </p:txBody>
      </p:sp>
    </p:spTree>
    <p:extLst>
      <p:ext uri="{BB962C8B-B14F-4D97-AF65-F5344CB8AC3E}">
        <p14:creationId xmlns:p14="http://schemas.microsoft.com/office/powerpoint/2010/main" val="18307892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20</a:t>
            </a:fld>
            <a:endParaRPr kumimoji="1" lang="ja-JP" altLang="en-US"/>
          </a:p>
        </p:txBody>
      </p:sp>
    </p:spTree>
    <p:extLst>
      <p:ext uri="{BB962C8B-B14F-4D97-AF65-F5344CB8AC3E}">
        <p14:creationId xmlns:p14="http://schemas.microsoft.com/office/powerpoint/2010/main" val="12900508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21</a:t>
            </a:fld>
            <a:endParaRPr kumimoji="1" lang="ja-JP" altLang="en-US"/>
          </a:p>
        </p:txBody>
      </p:sp>
    </p:spTree>
    <p:extLst>
      <p:ext uri="{BB962C8B-B14F-4D97-AF65-F5344CB8AC3E}">
        <p14:creationId xmlns:p14="http://schemas.microsoft.com/office/powerpoint/2010/main" val="1923326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4</a:t>
            </a:fld>
            <a:endParaRPr kumimoji="1" lang="ja-JP" altLang="en-US"/>
          </a:p>
        </p:txBody>
      </p:sp>
    </p:spTree>
    <p:extLst>
      <p:ext uri="{BB962C8B-B14F-4D97-AF65-F5344CB8AC3E}">
        <p14:creationId xmlns:p14="http://schemas.microsoft.com/office/powerpoint/2010/main" val="755981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22</a:t>
            </a:fld>
            <a:endParaRPr kumimoji="1" lang="ja-JP" altLang="en-US"/>
          </a:p>
        </p:txBody>
      </p:sp>
    </p:spTree>
    <p:extLst>
      <p:ext uri="{BB962C8B-B14F-4D97-AF65-F5344CB8AC3E}">
        <p14:creationId xmlns:p14="http://schemas.microsoft.com/office/powerpoint/2010/main" val="2234885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23</a:t>
            </a:fld>
            <a:endParaRPr kumimoji="1" lang="ja-JP" altLang="en-US"/>
          </a:p>
        </p:txBody>
      </p:sp>
    </p:spTree>
    <p:extLst>
      <p:ext uri="{BB962C8B-B14F-4D97-AF65-F5344CB8AC3E}">
        <p14:creationId xmlns:p14="http://schemas.microsoft.com/office/powerpoint/2010/main" val="1467061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24</a:t>
            </a:fld>
            <a:endParaRPr kumimoji="1" lang="ja-JP" altLang="en-US"/>
          </a:p>
        </p:txBody>
      </p:sp>
    </p:spTree>
    <p:extLst>
      <p:ext uri="{BB962C8B-B14F-4D97-AF65-F5344CB8AC3E}">
        <p14:creationId xmlns:p14="http://schemas.microsoft.com/office/powerpoint/2010/main" val="12767110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25</a:t>
            </a:fld>
            <a:endParaRPr kumimoji="1" lang="ja-JP" altLang="en-US"/>
          </a:p>
        </p:txBody>
      </p:sp>
    </p:spTree>
    <p:extLst>
      <p:ext uri="{BB962C8B-B14F-4D97-AF65-F5344CB8AC3E}">
        <p14:creationId xmlns:p14="http://schemas.microsoft.com/office/powerpoint/2010/main" val="23552492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26</a:t>
            </a:fld>
            <a:endParaRPr kumimoji="1" lang="ja-JP" altLang="en-US"/>
          </a:p>
        </p:txBody>
      </p:sp>
    </p:spTree>
    <p:extLst>
      <p:ext uri="{BB962C8B-B14F-4D97-AF65-F5344CB8AC3E}">
        <p14:creationId xmlns:p14="http://schemas.microsoft.com/office/powerpoint/2010/main" val="37464040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27</a:t>
            </a:fld>
            <a:endParaRPr kumimoji="1" lang="ja-JP" altLang="en-US"/>
          </a:p>
        </p:txBody>
      </p:sp>
    </p:spTree>
    <p:extLst>
      <p:ext uri="{BB962C8B-B14F-4D97-AF65-F5344CB8AC3E}">
        <p14:creationId xmlns:p14="http://schemas.microsoft.com/office/powerpoint/2010/main" val="967525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28</a:t>
            </a:fld>
            <a:endParaRPr kumimoji="1" lang="ja-JP" altLang="en-US"/>
          </a:p>
        </p:txBody>
      </p:sp>
    </p:spTree>
    <p:extLst>
      <p:ext uri="{BB962C8B-B14F-4D97-AF65-F5344CB8AC3E}">
        <p14:creationId xmlns:p14="http://schemas.microsoft.com/office/powerpoint/2010/main" val="21473351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29</a:t>
            </a:fld>
            <a:endParaRPr kumimoji="1" lang="ja-JP" altLang="en-US"/>
          </a:p>
        </p:txBody>
      </p:sp>
    </p:spTree>
    <p:extLst>
      <p:ext uri="{BB962C8B-B14F-4D97-AF65-F5344CB8AC3E}">
        <p14:creationId xmlns:p14="http://schemas.microsoft.com/office/powerpoint/2010/main" val="1467466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30</a:t>
            </a:fld>
            <a:endParaRPr kumimoji="1" lang="ja-JP" altLang="en-US"/>
          </a:p>
        </p:txBody>
      </p:sp>
    </p:spTree>
    <p:extLst>
      <p:ext uri="{BB962C8B-B14F-4D97-AF65-F5344CB8AC3E}">
        <p14:creationId xmlns:p14="http://schemas.microsoft.com/office/powerpoint/2010/main" val="175796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31</a:t>
            </a:fld>
            <a:endParaRPr kumimoji="1" lang="ja-JP" altLang="en-US"/>
          </a:p>
        </p:txBody>
      </p:sp>
    </p:spTree>
    <p:extLst>
      <p:ext uri="{BB962C8B-B14F-4D97-AF65-F5344CB8AC3E}">
        <p14:creationId xmlns:p14="http://schemas.microsoft.com/office/powerpoint/2010/main" val="3520960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5</a:t>
            </a:fld>
            <a:endParaRPr kumimoji="1" lang="ja-JP" altLang="en-US"/>
          </a:p>
        </p:txBody>
      </p:sp>
    </p:spTree>
    <p:extLst>
      <p:ext uri="{BB962C8B-B14F-4D97-AF65-F5344CB8AC3E}">
        <p14:creationId xmlns:p14="http://schemas.microsoft.com/office/powerpoint/2010/main" val="29470980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32</a:t>
            </a:fld>
            <a:endParaRPr kumimoji="1" lang="ja-JP" altLang="en-US"/>
          </a:p>
        </p:txBody>
      </p:sp>
    </p:spTree>
    <p:extLst>
      <p:ext uri="{BB962C8B-B14F-4D97-AF65-F5344CB8AC3E}">
        <p14:creationId xmlns:p14="http://schemas.microsoft.com/office/powerpoint/2010/main" val="39288410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33</a:t>
            </a:fld>
            <a:endParaRPr kumimoji="1" lang="ja-JP" altLang="en-US"/>
          </a:p>
        </p:txBody>
      </p:sp>
    </p:spTree>
    <p:extLst>
      <p:ext uri="{BB962C8B-B14F-4D97-AF65-F5344CB8AC3E}">
        <p14:creationId xmlns:p14="http://schemas.microsoft.com/office/powerpoint/2010/main" val="831385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34</a:t>
            </a:fld>
            <a:endParaRPr kumimoji="1" lang="ja-JP" altLang="en-US"/>
          </a:p>
        </p:txBody>
      </p:sp>
    </p:spTree>
    <p:extLst>
      <p:ext uri="{BB962C8B-B14F-4D97-AF65-F5344CB8AC3E}">
        <p14:creationId xmlns:p14="http://schemas.microsoft.com/office/powerpoint/2010/main" val="29616712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35</a:t>
            </a:fld>
            <a:endParaRPr kumimoji="1" lang="ja-JP" altLang="en-US"/>
          </a:p>
        </p:txBody>
      </p:sp>
    </p:spTree>
    <p:extLst>
      <p:ext uri="{BB962C8B-B14F-4D97-AF65-F5344CB8AC3E}">
        <p14:creationId xmlns:p14="http://schemas.microsoft.com/office/powerpoint/2010/main" val="14733783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4DC0CA6-29C5-40B6-8806-6910E04B6BAE}" type="slidenum">
              <a:rPr kumimoji="1" lang="ja-JP" altLang="en-US" smtClean="0"/>
              <a:pPr/>
              <a:t>36</a:t>
            </a:fld>
            <a:endParaRPr kumimoji="1" lang="ja-JP" altLang="en-US"/>
          </a:p>
        </p:txBody>
      </p:sp>
    </p:spTree>
    <p:extLst>
      <p:ext uri="{BB962C8B-B14F-4D97-AF65-F5344CB8AC3E}">
        <p14:creationId xmlns:p14="http://schemas.microsoft.com/office/powerpoint/2010/main" val="28092892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37</a:t>
            </a:fld>
            <a:endParaRPr kumimoji="1" lang="ja-JP" altLang="en-US"/>
          </a:p>
        </p:txBody>
      </p:sp>
    </p:spTree>
    <p:extLst>
      <p:ext uri="{BB962C8B-B14F-4D97-AF65-F5344CB8AC3E}">
        <p14:creationId xmlns:p14="http://schemas.microsoft.com/office/powerpoint/2010/main" val="40098676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38</a:t>
            </a:fld>
            <a:endParaRPr kumimoji="1" lang="ja-JP" altLang="en-US"/>
          </a:p>
        </p:txBody>
      </p:sp>
    </p:spTree>
    <p:extLst>
      <p:ext uri="{BB962C8B-B14F-4D97-AF65-F5344CB8AC3E}">
        <p14:creationId xmlns:p14="http://schemas.microsoft.com/office/powerpoint/2010/main" val="25679824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39</a:t>
            </a:fld>
            <a:endParaRPr kumimoji="1" lang="ja-JP" altLang="en-US"/>
          </a:p>
        </p:txBody>
      </p:sp>
    </p:spTree>
    <p:extLst>
      <p:ext uri="{BB962C8B-B14F-4D97-AF65-F5344CB8AC3E}">
        <p14:creationId xmlns:p14="http://schemas.microsoft.com/office/powerpoint/2010/main" val="12937746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40</a:t>
            </a:fld>
            <a:endParaRPr kumimoji="1" lang="ja-JP" altLang="en-US"/>
          </a:p>
        </p:txBody>
      </p:sp>
    </p:spTree>
    <p:extLst>
      <p:ext uri="{BB962C8B-B14F-4D97-AF65-F5344CB8AC3E}">
        <p14:creationId xmlns:p14="http://schemas.microsoft.com/office/powerpoint/2010/main" val="10644548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41</a:t>
            </a:fld>
            <a:endParaRPr kumimoji="1" lang="ja-JP" altLang="en-US"/>
          </a:p>
        </p:txBody>
      </p:sp>
    </p:spTree>
    <p:extLst>
      <p:ext uri="{BB962C8B-B14F-4D97-AF65-F5344CB8AC3E}">
        <p14:creationId xmlns:p14="http://schemas.microsoft.com/office/powerpoint/2010/main" val="775328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6</a:t>
            </a:fld>
            <a:endParaRPr kumimoji="1" lang="ja-JP" altLang="en-US"/>
          </a:p>
        </p:txBody>
      </p:sp>
    </p:spTree>
    <p:extLst>
      <p:ext uri="{BB962C8B-B14F-4D97-AF65-F5344CB8AC3E}">
        <p14:creationId xmlns:p14="http://schemas.microsoft.com/office/powerpoint/2010/main" val="5684273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42</a:t>
            </a:fld>
            <a:endParaRPr kumimoji="1" lang="ja-JP" altLang="en-US"/>
          </a:p>
        </p:txBody>
      </p:sp>
    </p:spTree>
    <p:extLst>
      <p:ext uri="{BB962C8B-B14F-4D97-AF65-F5344CB8AC3E}">
        <p14:creationId xmlns:p14="http://schemas.microsoft.com/office/powerpoint/2010/main" val="33345051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43</a:t>
            </a:fld>
            <a:endParaRPr kumimoji="1" lang="ja-JP" altLang="en-US"/>
          </a:p>
        </p:txBody>
      </p:sp>
    </p:spTree>
    <p:extLst>
      <p:ext uri="{BB962C8B-B14F-4D97-AF65-F5344CB8AC3E}">
        <p14:creationId xmlns:p14="http://schemas.microsoft.com/office/powerpoint/2010/main" val="21761618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44</a:t>
            </a:fld>
            <a:endParaRPr kumimoji="1" lang="ja-JP" altLang="en-US"/>
          </a:p>
        </p:txBody>
      </p:sp>
    </p:spTree>
    <p:extLst>
      <p:ext uri="{BB962C8B-B14F-4D97-AF65-F5344CB8AC3E}">
        <p14:creationId xmlns:p14="http://schemas.microsoft.com/office/powerpoint/2010/main" val="2388908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7</a:t>
            </a:fld>
            <a:endParaRPr kumimoji="1" lang="ja-JP" altLang="en-US"/>
          </a:p>
        </p:txBody>
      </p:sp>
    </p:spTree>
    <p:extLst>
      <p:ext uri="{BB962C8B-B14F-4D97-AF65-F5344CB8AC3E}">
        <p14:creationId xmlns:p14="http://schemas.microsoft.com/office/powerpoint/2010/main" val="3130729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8</a:t>
            </a:fld>
            <a:endParaRPr kumimoji="1" lang="ja-JP" altLang="en-US"/>
          </a:p>
        </p:txBody>
      </p:sp>
    </p:spTree>
    <p:extLst>
      <p:ext uri="{BB962C8B-B14F-4D97-AF65-F5344CB8AC3E}">
        <p14:creationId xmlns:p14="http://schemas.microsoft.com/office/powerpoint/2010/main" val="1555188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9</a:t>
            </a:fld>
            <a:endParaRPr kumimoji="1" lang="ja-JP" altLang="en-US"/>
          </a:p>
        </p:txBody>
      </p:sp>
    </p:spTree>
    <p:extLst>
      <p:ext uri="{BB962C8B-B14F-4D97-AF65-F5344CB8AC3E}">
        <p14:creationId xmlns:p14="http://schemas.microsoft.com/office/powerpoint/2010/main" val="2343869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10</a:t>
            </a:fld>
            <a:endParaRPr kumimoji="1" lang="ja-JP" altLang="en-US"/>
          </a:p>
        </p:txBody>
      </p:sp>
    </p:spTree>
    <p:extLst>
      <p:ext uri="{BB962C8B-B14F-4D97-AF65-F5344CB8AC3E}">
        <p14:creationId xmlns:p14="http://schemas.microsoft.com/office/powerpoint/2010/main" val="2647787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11</a:t>
            </a:fld>
            <a:endParaRPr kumimoji="1" lang="ja-JP" altLang="en-US"/>
          </a:p>
        </p:txBody>
      </p:sp>
    </p:spTree>
    <p:extLst>
      <p:ext uri="{BB962C8B-B14F-4D97-AF65-F5344CB8AC3E}">
        <p14:creationId xmlns:p14="http://schemas.microsoft.com/office/powerpoint/2010/main" val="360596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83C1C-F7A0-4D77-9C2B-3CFE2D1D82DA}" type="datetimeFigureOut">
              <a:rPr kumimoji="1" lang="ja-JP" altLang="en-US" smtClean="0"/>
              <a:pPr/>
              <a:t>2016/7/29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AE6BE-794A-4481-8783-C67F3CDCEF3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jbpress.ismedia.jp/articles/-/39507"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628801"/>
            <a:ext cx="7772400" cy="2952328"/>
          </a:xfrm>
          <a:solidFill>
            <a:srgbClr val="FFFF00"/>
          </a:solidFill>
          <a:ln w="57150">
            <a:solidFill>
              <a:schemeClr val="tx1"/>
            </a:solidFill>
          </a:ln>
        </p:spPr>
        <p:txBody>
          <a:bodyPr>
            <a:normAutofit fontScale="90000"/>
          </a:bodyPr>
          <a:lstStyle/>
          <a:p>
            <a:r>
              <a:rPr kumimoji="1" lang="ja-JP" altLang="en-US" sz="6700" dirty="0" smtClean="0"/>
              <a:t>第十回</a:t>
            </a:r>
            <a:r>
              <a:rPr kumimoji="1" lang="en-US" altLang="ja-JP" sz="6700" dirty="0" smtClean="0"/>
              <a:t/>
            </a:r>
            <a:br>
              <a:rPr kumimoji="1" lang="en-US" altLang="ja-JP" sz="6700" dirty="0" smtClean="0"/>
            </a:br>
            <a:r>
              <a:rPr kumimoji="1" lang="ja-JP" altLang="en-US" sz="6700" dirty="0" smtClean="0"/>
              <a:t>観光資源の評価</a:t>
            </a:r>
            <a:r>
              <a:rPr lang="en-US" altLang="ja-JP" dirty="0" smtClean="0"/>
              <a:t/>
            </a:r>
            <a:br>
              <a:rPr lang="en-US" altLang="ja-JP" dirty="0" smtClean="0"/>
            </a:br>
            <a:r>
              <a:rPr lang="en-US" altLang="ja-JP" dirty="0" smtClean="0"/>
              <a:t/>
            </a:r>
            <a:br>
              <a:rPr lang="en-US" altLang="ja-JP" dirty="0" smtClean="0"/>
            </a:br>
            <a:r>
              <a:rPr lang="ja-JP" altLang="en-US" dirty="0" smtClean="0"/>
              <a:t>～心と規制が生み出す観光資源～</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dirty="0" smtClean="0"/>
              <a:t>話題・人気</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観光における差異を観光以外のものにおける差異と区別する実質上の意味あいは話題・人気である。しかし単なる話題・人気だけではマスコミとの違いがなく、</a:t>
            </a:r>
            <a:r>
              <a:rPr lang="ja-JP" altLang="ja-JP" sz="4700" b="1" dirty="0" smtClean="0">
                <a:solidFill>
                  <a:srgbClr val="FF0000"/>
                </a:solidFill>
              </a:rPr>
              <a:t>ヒトを移動させるだけの話題・人気</a:t>
            </a:r>
            <a:r>
              <a:rPr lang="ja-JP" altLang="ja-JP" dirty="0" smtClean="0"/>
              <a:t>ということになる。</a:t>
            </a:r>
          </a:p>
          <a:p>
            <a:endParaRPr lang="ja-JP" altLang="en-US" dirty="0" smtClean="0"/>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dirty="0" smtClean="0"/>
              <a:t>格付けの経済的な意味・意義</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格付けの経済的な意味・意義は、ユーザーにとっては情報コストの節約、格付けされる側にとっては信頼を得るための安価な手段ということがあげられる。</a:t>
            </a:r>
            <a:endParaRPr lang="en-US" altLang="ja-JP" dirty="0" smtClean="0"/>
          </a:p>
          <a:p>
            <a:r>
              <a:rPr lang="ja-JP" altLang="ja-JP" dirty="0" smtClean="0"/>
              <a:t>格付けは、単に第三者からの評価という側面だけでなく、</a:t>
            </a:r>
            <a:r>
              <a:rPr lang="ja-JP" altLang="ja-JP" sz="3900" dirty="0" smtClean="0">
                <a:solidFill>
                  <a:srgbClr val="FF0000"/>
                </a:solidFill>
              </a:rPr>
              <a:t>品質の基準化</a:t>
            </a:r>
            <a:r>
              <a:rPr lang="ja-JP" altLang="ja-JP" dirty="0" smtClean="0"/>
              <a:t>という側面もある。格付けの意義が有効であるためには格付けの主体及びプロセスが「</a:t>
            </a:r>
            <a:r>
              <a:rPr lang="ja-JP" altLang="ja-JP" sz="3900" dirty="0" smtClean="0">
                <a:solidFill>
                  <a:srgbClr val="FF0000"/>
                </a:solidFill>
              </a:rPr>
              <a:t>信用</a:t>
            </a:r>
            <a:r>
              <a:rPr lang="ja-JP" altLang="ja-JP" dirty="0" smtClean="0"/>
              <a:t>」を持っていることが大切で、この信用は、格付け主体の専門的能力、格付けに賭けられている価値、格付けプロセス</a:t>
            </a:r>
            <a:r>
              <a:rPr lang="en-US" altLang="ja-JP" dirty="0" smtClean="0"/>
              <a:t>(</a:t>
            </a:r>
            <a:r>
              <a:rPr lang="ja-JP" altLang="ja-JP" dirty="0" smtClean="0"/>
              <a:t>基準、評価者等</a:t>
            </a:r>
            <a:r>
              <a:rPr lang="en-US" altLang="ja-JP" dirty="0" smtClean="0"/>
              <a:t>)</a:t>
            </a:r>
            <a:r>
              <a:rPr lang="ja-JP" altLang="ja-JP" dirty="0" smtClean="0"/>
              <a:t>の適切性によって影響を受ける。</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fontScale="90000"/>
          </a:bodyPr>
          <a:lstStyle/>
          <a:p>
            <a:r>
              <a:rPr lang="ja-JP" altLang="ja-JP" dirty="0" smtClean="0"/>
              <a:t>格付けプロセスの適切性は透明性の確保と情報公開により確保</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92500" lnSpcReduction="10000"/>
          </a:bodyPr>
          <a:lstStyle/>
          <a:p>
            <a:r>
              <a:rPr lang="ja-JP" altLang="ja-JP" dirty="0" smtClean="0">
                <a:solidFill>
                  <a:srgbClr val="FF0000"/>
                </a:solidFill>
              </a:rPr>
              <a:t>格付けプロセスの適切性は透明性の確保と情報公開により確保</a:t>
            </a:r>
            <a:r>
              <a:rPr lang="ja-JP" altLang="ja-JP" dirty="0" smtClean="0"/>
              <a:t>される。</a:t>
            </a:r>
            <a:endParaRPr lang="en-US" altLang="ja-JP" dirty="0" smtClean="0"/>
          </a:p>
          <a:p>
            <a:r>
              <a:rPr lang="ja-JP" altLang="ja-JP" dirty="0" smtClean="0"/>
              <a:t>評価時点と利用者が利用する時点の</a:t>
            </a:r>
            <a:r>
              <a:rPr lang="ja-JP" altLang="ja-JP" dirty="0" smtClean="0">
                <a:solidFill>
                  <a:srgbClr val="FF0000"/>
                </a:solidFill>
              </a:rPr>
              <a:t>タイムラグ</a:t>
            </a:r>
            <a:r>
              <a:rPr lang="ja-JP" altLang="ja-JP" dirty="0" smtClean="0"/>
              <a:t>につき、これまでは再検査期間が比較的長くても許されてきたが、消費者意識の向上、情報通信技術の進展はそれを許さなくしている。</a:t>
            </a:r>
            <a:endParaRPr lang="en-US" altLang="ja-JP" dirty="0" smtClean="0"/>
          </a:p>
          <a:p>
            <a:r>
              <a:rPr lang="ja-JP" altLang="ja-JP" dirty="0" smtClean="0"/>
              <a:t>温泉虚偽表示を契機として温泉法施行規則が改正されたのもこのことによる。食品表示の虚偽等を排除する施策が求められる時代であり、</a:t>
            </a:r>
            <a:r>
              <a:rPr lang="ja-JP" altLang="ja-JP" sz="4400" dirty="0" smtClean="0">
                <a:solidFill>
                  <a:srgbClr val="FF0000"/>
                </a:solidFill>
              </a:rPr>
              <a:t>味の審査を行わないみやげ物</a:t>
            </a:r>
            <a:r>
              <a:rPr lang="ja-JP" altLang="en-US" sz="4400" dirty="0" smtClean="0">
                <a:solidFill>
                  <a:srgbClr val="FF0000"/>
                </a:solidFill>
              </a:rPr>
              <a:t>（食品）</a:t>
            </a:r>
            <a:r>
              <a:rPr lang="ja-JP" altLang="ja-JP" sz="4400" dirty="0" smtClean="0">
                <a:solidFill>
                  <a:srgbClr val="FF0000"/>
                </a:solidFill>
              </a:rPr>
              <a:t>コンテスト</a:t>
            </a:r>
            <a:r>
              <a:rPr lang="ja-JP" altLang="ja-JP" dirty="0" smtClean="0"/>
              <a:t>も問題視されるであろう。</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tx1">
                <a:lumMod val="95000"/>
                <a:lumOff val="5000"/>
              </a:schemeClr>
            </a:solidFill>
          </a:ln>
        </p:spPr>
        <p:txBody>
          <a:bodyPr/>
          <a:lstStyle/>
          <a:p>
            <a:r>
              <a:rPr lang="ja-JP" altLang="ja-JP" dirty="0" smtClean="0"/>
              <a:t>評価責任</a:t>
            </a:r>
            <a:endParaRPr kumimoji="1" lang="ja-JP" altLang="en-US" dirty="0"/>
          </a:p>
        </p:txBody>
      </p:sp>
      <p:sp>
        <p:nvSpPr>
          <p:cNvPr id="3" name="コンテンツ プレースホルダ 2"/>
          <p:cNvSpPr>
            <a:spLocks noGrp="1"/>
          </p:cNvSpPr>
          <p:nvPr>
            <p:ph idx="1"/>
          </p:nvPr>
        </p:nvSpPr>
        <p:spPr>
          <a:xfrm>
            <a:off x="0" y="1412776"/>
            <a:ext cx="8964488" cy="5445224"/>
          </a:xfrm>
        </p:spPr>
        <p:txBody>
          <a:bodyPr>
            <a:normAutofit fontScale="77500" lnSpcReduction="20000"/>
          </a:bodyPr>
          <a:lstStyle/>
          <a:p>
            <a:r>
              <a:rPr lang="ja-JP" altLang="ja-JP" dirty="0" smtClean="0"/>
              <a:t>範疇化が人間の価値判断により行われるとすれば、日本社会では評価責任を厳しく問われることのないものが受け入れやすく、</a:t>
            </a:r>
            <a:r>
              <a:rPr lang="ja-JP" altLang="ja-JP" sz="4600" dirty="0" smtClean="0">
                <a:solidFill>
                  <a:srgbClr val="FF0000"/>
                </a:solidFill>
              </a:rPr>
              <a:t>番付</a:t>
            </a:r>
            <a:r>
              <a:rPr lang="ja-JP" altLang="ja-JP" dirty="0" smtClean="0"/>
              <a:t>として好まれる。</a:t>
            </a:r>
            <a:endParaRPr lang="en-US" altLang="ja-JP" dirty="0" smtClean="0"/>
          </a:p>
          <a:p>
            <a:r>
              <a:rPr lang="ja-JP" altLang="ja-JP" dirty="0" smtClean="0"/>
              <a:t>特に観光の場合、話題性、人気といったものが重要であり、番付評価がセットとなり一種の商品、産業を形成している面があり、格付けの透明性が求められない実態もある。</a:t>
            </a:r>
          </a:p>
          <a:p>
            <a:r>
              <a:rPr lang="ja-JP" altLang="ja-JP" dirty="0" smtClean="0"/>
              <a:t>格付けは価格形成に大きな力を持つ場合があり、一種の利権が発生することもある。</a:t>
            </a:r>
            <a:endParaRPr lang="en-US" altLang="ja-JP" dirty="0" smtClean="0"/>
          </a:p>
          <a:p>
            <a:r>
              <a:rPr lang="ja-JP" altLang="ja-JP" sz="4100" dirty="0" smtClean="0">
                <a:solidFill>
                  <a:srgbClr val="FF0000"/>
                </a:solidFill>
              </a:rPr>
              <a:t>ミシュラン</a:t>
            </a:r>
            <a:r>
              <a:rPr lang="ja-JP" altLang="ja-JP" dirty="0" smtClean="0"/>
              <a:t>をはじめ評価基準を明示しないものが多いなか、</a:t>
            </a:r>
            <a:r>
              <a:rPr lang="ja-JP" altLang="ja-JP" sz="4100" dirty="0" smtClean="0">
                <a:solidFill>
                  <a:srgbClr val="FF0000"/>
                </a:solidFill>
              </a:rPr>
              <a:t>松田忠徳</a:t>
            </a:r>
            <a:r>
              <a:rPr lang="ja-JP" altLang="ja-JP" dirty="0" smtClean="0"/>
              <a:t>は「選定基準は「日本の温泉旅館としての矜持を持っていること、属している地域の風土を大切にしていること、温泉文化にこだわりがあること、外国人を受け入れる国際性を持っていること」「私のとっての国際性とは、優れた地域性、個性と同義であることを付け加えておこう」と判断基準を明示しているが例外的である。</a:t>
            </a:r>
          </a:p>
          <a:p>
            <a:endParaRPr lang="ja-JP" altLang="en-US" dirty="0" smtClean="0"/>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w="57150">
            <a:solidFill>
              <a:schemeClr val="tx1">
                <a:lumMod val="95000"/>
                <a:lumOff val="5000"/>
              </a:schemeClr>
            </a:solidFill>
          </a:ln>
        </p:spPr>
        <p:txBody>
          <a:bodyPr>
            <a:normAutofit/>
          </a:bodyPr>
          <a:lstStyle/>
          <a:p>
            <a:r>
              <a:rPr lang="ja-JP" altLang="en-US" sz="4000" dirty="0"/>
              <a:t>温泉旅館</a:t>
            </a:r>
            <a:r>
              <a:rPr lang="ja-JP" altLang="en-US" sz="4000" dirty="0" smtClean="0"/>
              <a:t>格付けガイド</a:t>
            </a:r>
            <a:r>
              <a:rPr lang="ja-JP" altLang="en-US" sz="3200" dirty="0" smtClean="0"/>
              <a:t>　　　　　　　　　　　　　　　</a:t>
            </a:r>
            <a:endParaRPr lang="ja-JP" altLang="en-US" sz="2800" dirty="0"/>
          </a:p>
        </p:txBody>
      </p:sp>
      <p:sp>
        <p:nvSpPr>
          <p:cNvPr id="29699" name="Rectangle 3"/>
          <p:cNvSpPr>
            <a:spLocks noGrp="1" noChangeArrowheads="1"/>
          </p:cNvSpPr>
          <p:nvPr>
            <p:ph type="body" idx="1"/>
          </p:nvPr>
        </p:nvSpPr>
        <p:spPr>
          <a:xfrm>
            <a:off x="1" y="1600200"/>
            <a:ext cx="9144000" cy="4924425"/>
          </a:xfrm>
        </p:spPr>
        <p:txBody>
          <a:bodyPr/>
          <a:lstStyle/>
          <a:p>
            <a:pPr>
              <a:lnSpc>
                <a:spcPct val="80000"/>
              </a:lnSpc>
            </a:pPr>
            <a:r>
              <a:rPr lang="ja-JP" altLang="en-US" sz="2800" dirty="0"/>
              <a:t>松田忠徳　　札幌国際大学観光学部教授</a:t>
            </a:r>
          </a:p>
          <a:p>
            <a:pPr>
              <a:lnSpc>
                <a:spcPct val="80000"/>
              </a:lnSpc>
            </a:pPr>
            <a:r>
              <a:rPr lang="ja-JP" altLang="en-US" sz="2800" dirty="0"/>
              <a:t>過去に利用した温泉施設は</a:t>
            </a:r>
            <a:r>
              <a:rPr lang="en-US" altLang="ja-JP" sz="2800" dirty="0"/>
              <a:t>45</a:t>
            </a:r>
            <a:r>
              <a:rPr lang="ja-JP" altLang="en-US" sz="2800" dirty="0"/>
              <a:t>００軒強、</a:t>
            </a:r>
          </a:p>
          <a:p>
            <a:pPr>
              <a:lnSpc>
                <a:spcPct val="80000"/>
              </a:lnSpc>
            </a:pPr>
            <a:r>
              <a:rPr lang="ja-JP" altLang="en-US" sz="2800" dirty="0"/>
              <a:t>日本全国で約</a:t>
            </a:r>
            <a:r>
              <a:rPr lang="en-US" altLang="ja-JP" sz="2800" dirty="0"/>
              <a:t>155</a:t>
            </a:r>
            <a:r>
              <a:rPr lang="ja-JP" altLang="en-US" sz="2800" dirty="0"/>
              <a:t>００軒の宿泊施設が「温泉」設備を保有</a:t>
            </a:r>
          </a:p>
          <a:p>
            <a:pPr>
              <a:lnSpc>
                <a:spcPct val="80000"/>
              </a:lnSpc>
            </a:pPr>
            <a:r>
              <a:rPr lang="ja-JP" altLang="en-US" sz="2800" dirty="0"/>
              <a:t>一人の人間が一つの基準で評価し、</a:t>
            </a:r>
            <a:r>
              <a:rPr lang="en-US" altLang="ja-JP" sz="2800" dirty="0"/>
              <a:t>374</a:t>
            </a:r>
            <a:r>
              <a:rPr lang="ja-JP" altLang="en-US" sz="2800" dirty="0"/>
              <a:t>軒を掲載</a:t>
            </a:r>
          </a:p>
          <a:p>
            <a:pPr>
              <a:lnSpc>
                <a:spcPct val="80000"/>
              </a:lnSpc>
            </a:pPr>
            <a:r>
              <a:rPr lang="ja-JP" altLang="en-US" sz="2800" dirty="0"/>
              <a:t>湯質と風呂の評価</a:t>
            </a:r>
            <a:r>
              <a:rPr lang="en-US" altLang="ja-JP" sz="2800" dirty="0"/>
              <a:t>10</a:t>
            </a:r>
            <a:r>
              <a:rPr lang="ja-JP" altLang="en-US" sz="2800" dirty="0"/>
              <a:t>点、料理評価</a:t>
            </a:r>
            <a:r>
              <a:rPr lang="en-US" altLang="ja-JP" sz="2800" dirty="0"/>
              <a:t>5</a:t>
            </a:r>
            <a:r>
              <a:rPr lang="ja-JP" altLang="en-US" sz="2800" dirty="0"/>
              <a:t>点、サービスや雰囲気評価</a:t>
            </a:r>
            <a:r>
              <a:rPr lang="en-US" altLang="ja-JP" sz="2800" dirty="0"/>
              <a:t>5</a:t>
            </a:r>
            <a:r>
              <a:rPr lang="ja-JP" altLang="en-US" sz="2800" dirty="0"/>
              <a:t>点、値段の適正差評価</a:t>
            </a:r>
            <a:r>
              <a:rPr lang="en-US" altLang="ja-JP" sz="2800" dirty="0"/>
              <a:t>5</a:t>
            </a:r>
            <a:r>
              <a:rPr lang="ja-JP" altLang="en-US" sz="2800" dirty="0"/>
              <a:t>点　</a:t>
            </a:r>
          </a:p>
          <a:p>
            <a:pPr>
              <a:lnSpc>
                <a:spcPct val="80000"/>
              </a:lnSpc>
            </a:pPr>
            <a:r>
              <a:rPr lang="ja-JP" altLang="en-US" sz="2800" dirty="0"/>
              <a:t>選択基準：日本の温泉旅館としての矜持を持っていること、属している地域の風土を大切にしていること、温泉文化にこだわりがあること、外国人を受け入れる国際性をもっていること</a:t>
            </a:r>
          </a:p>
          <a:p>
            <a:pPr>
              <a:lnSpc>
                <a:spcPct val="80000"/>
              </a:lnSpc>
            </a:pPr>
            <a:r>
              <a:rPr lang="ja-JP" altLang="en-US" sz="2800" dirty="0"/>
              <a:t>国際性とは、優れた地域性、個性と同義語</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公的評価制度</a:t>
            </a:r>
            <a:endParaRPr kumimoji="1" lang="ja-JP" altLang="en-US" dirty="0"/>
          </a:p>
        </p:txBody>
      </p:sp>
      <p:sp>
        <p:nvSpPr>
          <p:cNvPr id="3" name="コンテンツ プレースホルダ 2"/>
          <p:cNvSpPr>
            <a:spLocks noGrp="1"/>
          </p:cNvSpPr>
          <p:nvPr>
            <p:ph idx="1"/>
          </p:nvPr>
        </p:nvSpPr>
        <p:spPr>
          <a:xfrm>
            <a:off x="251520" y="1600200"/>
            <a:ext cx="8892480" cy="4997152"/>
          </a:xfrm>
        </p:spPr>
        <p:txBody>
          <a:bodyPr>
            <a:normAutofit fontScale="85000" lnSpcReduction="10000"/>
          </a:bodyPr>
          <a:lstStyle/>
          <a:p>
            <a:r>
              <a:rPr lang="ja-JP" altLang="ja-JP" dirty="0" smtClean="0"/>
              <a:t>公的評価制度は、ある種の政策目的実現のため、公的機関が評価をおこない、その評価責任をとるものである。</a:t>
            </a:r>
            <a:endParaRPr lang="en-US" altLang="ja-JP" dirty="0" smtClean="0"/>
          </a:p>
          <a:p>
            <a:r>
              <a:rPr lang="ja-JP" altLang="ja-JP" dirty="0" smtClean="0"/>
              <a:t>公的機関が行うものであるから、</a:t>
            </a:r>
            <a:r>
              <a:rPr lang="ja-JP" altLang="ja-JP" dirty="0" smtClean="0">
                <a:solidFill>
                  <a:srgbClr val="FF0000"/>
                </a:solidFill>
              </a:rPr>
              <a:t>行政情報公開法、行政手続法、個人情報保護法の仕組</a:t>
            </a:r>
            <a:r>
              <a:rPr lang="ja-JP" altLang="ja-JP" dirty="0" smtClean="0"/>
              <a:t>で行われるべきものとなる。</a:t>
            </a:r>
            <a:endParaRPr lang="en-US" altLang="ja-JP" dirty="0" smtClean="0"/>
          </a:p>
          <a:p>
            <a:r>
              <a:rPr lang="ja-JP" altLang="ja-JP" dirty="0" smtClean="0"/>
              <a:t>絶対的客観的評価が不可能であっても、一定の政策目的を実現するため、公的評価が必要となることがあるが、そのためには、公的評価を実行する権力基盤とそれを受け入れる社会基盤が不可欠である。特に青少年の教育評価は後者の基盤が必要である典型的な事例である。</a:t>
            </a:r>
            <a:endParaRPr lang="en-US" altLang="ja-JP" dirty="0" smtClean="0"/>
          </a:p>
          <a:p>
            <a:r>
              <a:rPr lang="ja-JP" altLang="ja-JP" dirty="0" smtClean="0"/>
              <a:t>インターネットの普及による法制度の流動化は、この公的評価制度も流動的にする可能性をもたらしている。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0" y="44450"/>
            <a:ext cx="9144000" cy="1143000"/>
          </a:xfrm>
          <a:solidFill>
            <a:srgbClr val="FFFF00"/>
          </a:solidFill>
          <a:ln w="38100">
            <a:solidFill>
              <a:schemeClr val="tx1"/>
            </a:solidFill>
          </a:ln>
        </p:spPr>
        <p:txBody>
          <a:bodyPr/>
          <a:lstStyle/>
          <a:p>
            <a:r>
              <a:rPr lang="ja-JP" altLang="en-US" dirty="0" smtClean="0"/>
              <a:t>評価を超える皇室文化財</a:t>
            </a:r>
          </a:p>
        </p:txBody>
      </p:sp>
      <p:sp>
        <p:nvSpPr>
          <p:cNvPr id="30723" name="コンテンツ プレースホルダ 2"/>
          <p:cNvSpPr>
            <a:spLocks noGrp="1"/>
          </p:cNvSpPr>
          <p:nvPr>
            <p:ph idx="1"/>
          </p:nvPr>
        </p:nvSpPr>
        <p:spPr>
          <a:xfrm>
            <a:off x="457200" y="1600200"/>
            <a:ext cx="8229600" cy="3845024"/>
          </a:xfrm>
        </p:spPr>
        <p:txBody>
          <a:bodyPr>
            <a:noAutofit/>
          </a:bodyPr>
          <a:lstStyle/>
          <a:p>
            <a:pPr>
              <a:defRPr/>
            </a:pPr>
            <a:r>
              <a:rPr lang="ja-JP" altLang="en-US" sz="5400" dirty="0" smtClean="0"/>
              <a:t>文化財保護法の複雑化　詳細化・多分類化</a:t>
            </a:r>
            <a:endParaRPr lang="en-US" altLang="ja-JP" sz="5400" dirty="0" smtClean="0"/>
          </a:p>
          <a:p>
            <a:pPr>
              <a:defRPr/>
            </a:pPr>
            <a:r>
              <a:rPr lang="ja-JP" altLang="en-US" sz="5400" dirty="0" smtClean="0"/>
              <a:t>市⇒県⇒国システム（補助金）</a:t>
            </a:r>
            <a:endParaRPr lang="en-US" altLang="ja-JP" sz="5400" dirty="0" smtClean="0"/>
          </a:p>
          <a:p>
            <a:pPr>
              <a:defRPr/>
            </a:pPr>
            <a:r>
              <a:rPr lang="ja-JP" altLang="en-US" sz="5400" dirty="0" smtClean="0"/>
              <a:t>世界遺産と皇室</a:t>
            </a:r>
            <a:r>
              <a:rPr lang="ja-JP" altLang="en-US" sz="5400" dirty="0"/>
              <a:t>文化</a:t>
            </a:r>
            <a:r>
              <a:rPr lang="ja-JP" altLang="en-US" sz="5400" dirty="0" smtClean="0"/>
              <a:t>財</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4624"/>
            <a:ext cx="8496944" cy="1143000"/>
          </a:xfrm>
          <a:solidFill>
            <a:srgbClr val="FFFF00"/>
          </a:solidFill>
          <a:ln w="57150">
            <a:solidFill>
              <a:schemeClr val="tx1">
                <a:lumMod val="95000"/>
                <a:lumOff val="5000"/>
              </a:schemeClr>
            </a:solidFill>
          </a:ln>
        </p:spPr>
        <p:txBody>
          <a:bodyPr>
            <a:normAutofit/>
          </a:bodyPr>
          <a:lstStyle/>
          <a:p>
            <a:r>
              <a:rPr lang="ja-JP" altLang="ja-JP" b="1" dirty="0" smtClean="0"/>
              <a:t>ヒエラルキー化</a:t>
            </a:r>
            <a:endParaRPr kumimoji="1" lang="ja-JP" altLang="en-US" dirty="0"/>
          </a:p>
        </p:txBody>
      </p:sp>
      <p:sp>
        <p:nvSpPr>
          <p:cNvPr id="3" name="コンテンツ プレースホルダ 2"/>
          <p:cNvSpPr>
            <a:spLocks noGrp="1"/>
          </p:cNvSpPr>
          <p:nvPr>
            <p:ph idx="1"/>
          </p:nvPr>
        </p:nvSpPr>
        <p:spPr>
          <a:xfrm>
            <a:off x="457200" y="1268760"/>
            <a:ext cx="8229600" cy="5589240"/>
          </a:xfrm>
        </p:spPr>
        <p:txBody>
          <a:bodyPr>
            <a:normAutofit fontScale="92500" lnSpcReduction="20000"/>
          </a:bodyPr>
          <a:lstStyle/>
          <a:p>
            <a:r>
              <a:rPr lang="ja-JP" altLang="ja-JP" dirty="0" smtClean="0"/>
              <a:t>市町村の文化財保護条例は、国指定の文化財及び都道府県指定文化財以外の文化財で、当該市町村の区域内に存するものを指定するものとし、国、都及び区の順序での指定のヒエラルキー化を制度化している。</a:t>
            </a:r>
            <a:endParaRPr lang="en-US" altLang="ja-JP" dirty="0" smtClean="0"/>
          </a:p>
          <a:p>
            <a:r>
              <a:rPr lang="ja-JP" altLang="ja-JP" dirty="0" smtClean="0"/>
              <a:t>国、都道府県、市町村の指定の重複を回避する制度は、助成措置、規制措置の重複を回避する目的と考えられるが、現実の指定行為は地区予選的に市町村指定、都道府県指定、国指定と、指定の階段を順次上昇する形で行われている</a:t>
            </a:r>
            <a:endParaRPr lang="en-US" altLang="ja-JP" dirty="0" smtClean="0"/>
          </a:p>
          <a:p>
            <a:r>
              <a:rPr lang="ja-JP" altLang="ja-JP" dirty="0" smtClean="0"/>
              <a:t>地域住民が地域の文化財に誇りを持ち</a:t>
            </a:r>
            <a:r>
              <a:rPr lang="ja-JP" altLang="ja-JP" dirty="0" smtClean="0">
                <a:solidFill>
                  <a:srgbClr val="FF0000"/>
                </a:solidFill>
              </a:rPr>
              <a:t>、条例による行為規制が国の行為規制よりも厳しく、またその分支援も手厚く行なわれるものであればヒエラルキー化は必然ではなくなる。</a:t>
            </a:r>
          </a:p>
          <a:p>
            <a:endParaRPr lang="ja-JP" altLang="ja-JP" dirty="0" smtClean="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492500" y="333375"/>
            <a:ext cx="2054225" cy="677863"/>
          </a:xfrm>
          <a:prstGeom prst="rect">
            <a:avLst/>
          </a:prstGeom>
          <a:noFill/>
          <a:ln w="9525">
            <a:noFill/>
            <a:miter lim="800000"/>
            <a:headEnd/>
            <a:tailEnd/>
          </a:ln>
        </p:spPr>
        <p:txBody>
          <a:bodyPr/>
          <a:lstStyle/>
          <a:p>
            <a:pPr marL="342900" indent="-342900" algn="dist">
              <a:spcBef>
                <a:spcPct val="20000"/>
              </a:spcBef>
            </a:pPr>
            <a:r>
              <a:rPr lang="ja-JP" altLang="en-US" sz="3200">
                <a:ea typeface="HGP創英角ﾎﾟｯﾌﾟ体" pitchFamily="50" charset="-128"/>
              </a:rPr>
              <a:t>坂網猟</a:t>
            </a:r>
          </a:p>
        </p:txBody>
      </p:sp>
      <p:pic>
        <p:nvPicPr>
          <p:cNvPr id="29699" name="Picture 3" descr="坂網猟"/>
          <p:cNvPicPr>
            <a:picLocks noChangeAspect="1" noChangeArrowheads="1"/>
          </p:cNvPicPr>
          <p:nvPr/>
        </p:nvPicPr>
        <p:blipFill>
          <a:blip r:embed="rId3" cstate="print"/>
          <a:srcRect/>
          <a:stretch>
            <a:fillRect/>
          </a:stretch>
        </p:blipFill>
        <p:spPr bwMode="auto">
          <a:xfrm>
            <a:off x="827088" y="1052513"/>
            <a:ext cx="3629025" cy="5461000"/>
          </a:xfrm>
          <a:prstGeom prst="rect">
            <a:avLst/>
          </a:prstGeom>
          <a:noFill/>
          <a:ln w="9525">
            <a:noFill/>
            <a:miter lim="800000"/>
            <a:headEnd/>
            <a:tailEnd/>
          </a:ln>
        </p:spPr>
      </p:pic>
      <p:pic>
        <p:nvPicPr>
          <p:cNvPr id="29700" name="Picture 4" descr="さかあみりょうほうとようぐ坂網猟法と用具"/>
          <p:cNvPicPr>
            <a:picLocks noChangeAspect="1" noChangeArrowheads="1"/>
          </p:cNvPicPr>
          <p:nvPr/>
        </p:nvPicPr>
        <p:blipFill>
          <a:blip r:embed="rId4" cstate="print"/>
          <a:srcRect/>
          <a:stretch>
            <a:fillRect/>
          </a:stretch>
        </p:blipFill>
        <p:spPr bwMode="auto">
          <a:xfrm>
            <a:off x="4643438" y="1052513"/>
            <a:ext cx="3868737" cy="5489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坂網猟　</a:t>
            </a:r>
            <a:r>
              <a:rPr lang="ja-JP" altLang="en-US" dirty="0" smtClean="0"/>
              <a:t>違い</a:t>
            </a:r>
            <a:r>
              <a:rPr kumimoji="1" lang="ja-JP" altLang="en-US" dirty="0" smtClean="0"/>
              <a:t>が露呈した例</a:t>
            </a:r>
            <a:endParaRPr kumimoji="1" lang="ja-JP" altLang="en-US" dirty="0"/>
          </a:p>
        </p:txBody>
      </p:sp>
      <p:sp>
        <p:nvSpPr>
          <p:cNvPr id="3" name="コンテンツ プレースホルダ 2"/>
          <p:cNvSpPr>
            <a:spLocks noGrp="1"/>
          </p:cNvSpPr>
          <p:nvPr>
            <p:ph idx="1"/>
          </p:nvPr>
        </p:nvSpPr>
        <p:spPr>
          <a:xfrm>
            <a:off x="457200" y="1600201"/>
            <a:ext cx="8229600" cy="2404864"/>
          </a:xfrm>
        </p:spPr>
        <p:txBody>
          <a:bodyPr/>
          <a:lstStyle/>
          <a:p>
            <a:r>
              <a:rPr lang="ja-JP" altLang="en-US" dirty="0" smtClean="0"/>
              <a:t>石川県は、坂網を</a:t>
            </a:r>
            <a:r>
              <a:rPr lang="ja-JP" altLang="en-US" dirty="0" smtClean="0">
                <a:solidFill>
                  <a:srgbClr val="FF0000"/>
                </a:solidFill>
              </a:rPr>
              <a:t>有形民俗文化財</a:t>
            </a:r>
            <a:r>
              <a:rPr lang="ja-JP" altLang="en-US" dirty="0" smtClean="0"/>
              <a:t>に指定</a:t>
            </a:r>
            <a:endParaRPr lang="en-US" altLang="ja-JP" dirty="0" smtClean="0"/>
          </a:p>
          <a:p>
            <a:r>
              <a:rPr kumimoji="1" lang="ja-JP" altLang="en-US" dirty="0" smtClean="0"/>
              <a:t>加賀市は坂網猟を</a:t>
            </a:r>
            <a:r>
              <a:rPr kumimoji="1" lang="ja-JP" altLang="en-US" dirty="0" smtClean="0">
                <a:solidFill>
                  <a:srgbClr val="FF0000"/>
                </a:solidFill>
              </a:rPr>
              <a:t>無形文化財</a:t>
            </a:r>
            <a:r>
              <a:rPr kumimoji="1" lang="ja-JP" altLang="en-US" dirty="0" smtClean="0"/>
              <a:t>に指定</a:t>
            </a:r>
            <a:endParaRPr kumimoji="1" lang="en-US" altLang="ja-JP" dirty="0" smtClean="0"/>
          </a:p>
          <a:p>
            <a:r>
              <a:rPr lang="ja-JP" altLang="en-US" dirty="0" smtClean="0"/>
              <a:t>国の文化財保護法による登録・指定を行う際の問題</a:t>
            </a:r>
            <a:endParaRPr kumimoji="1" lang="ja-JP" altLang="en-US" dirty="0"/>
          </a:p>
        </p:txBody>
      </p:sp>
      <p:pic>
        <p:nvPicPr>
          <p:cNvPr id="27652" name="Picture 4" descr="img_1350821536_5_2.jpg"/>
          <p:cNvPicPr>
            <a:picLocks noChangeAspect="1" noChangeArrowheads="1"/>
          </p:cNvPicPr>
          <p:nvPr/>
        </p:nvPicPr>
        <p:blipFill>
          <a:blip r:embed="rId3" cstate="print"/>
          <a:srcRect/>
          <a:stretch>
            <a:fillRect/>
          </a:stretch>
        </p:blipFill>
        <p:spPr bwMode="auto">
          <a:xfrm>
            <a:off x="1067569" y="4061419"/>
            <a:ext cx="3000375" cy="2247901"/>
          </a:xfrm>
          <a:prstGeom prst="rect">
            <a:avLst/>
          </a:prstGeom>
          <a:noFill/>
        </p:spPr>
      </p:pic>
      <p:sp>
        <p:nvSpPr>
          <p:cNvPr id="27654" name="AutoShape 6" descr="data:image/jpeg;base64,/9j/4AAQSkZJRgABAQAAAQABAAD/2wCEAAkGBhQSERUUExQWFRUWGCAaGRgYGRwdHhwcHRobHyEeICIfHiYeHiAjIBoeHy8gIykpLSwsHx8xNTAqNSYrLCoBCQoKDgwOGg8PGiwkHyQsLCwqLCwqLCwsLCwsLC8sLCwsLCwsLCwsKSosLCwsLCwsLCwsLCwsLCwsLCwsLCwsLP/AABEIAMIBAwMBIgACEQEDEQH/xAAcAAACAgMBAQAAAAAAAAAAAAAEBQMGAAECBwj/xAA+EAACAQIEBAQEBAQFBAIDAAABAhEDIQAEEjEFQVFhEyJxgQYykaFCsdHwFCPB4TNSYnLxBxUkghbSQ1Oi/8QAGgEAAwEBAQEAAAAAAAAAAAAAAgMEAQAFBv/EAC0RAAICAgIBAgQFBQEAAAAAAAABAhEDIRIxQSJRBBMyYUJxgZGxIzNiodEU/9oADAMBAAIRAxEAPwDx6m0GffBqVBHcn9/ngZHiTyB2x1QcagSdo/MYVJWPg6Cc0oUkbkR9IxlAyrSYAifrH2nEWnfYRb22xNwymstqE+URbnIPuDEHsZ5YDpBJbCKqjSLi+1jz7xgnLKyrUA+Vlsbdd49YP064FdCpgyNiLx6fXV7YYOLKCYJGxkRF4P7OESeqKY7YFlHNNtbwxizTse4n3+npgfLUTIg3+Yfbr7YteR+FWzCstMamVRbYT/Xp+xgDO8HNPWAY0k2Gk9gJG94ETaR0x3MFwb0jKIkAEMWO57Ai3oZA9sTZqkiKdbizWRfnuNhyWYux6rE4vPwRlaVdCPDUFLMV23AsZnnis/FmRRMx4SU9TzI/CDaZJnkDhUlx2hkZKK2v2JKWhaT+IFAIgCTZap0wLkyqgm55Y3rP8qqANX8PdiLLpIUNNzO4AAvG2BKrQoooqeI6qyuGMCCrTdZHyxv1tfB/xDkWWnRCt5T5omNTOzwbnbVMDoJ3bCluh/LVtCbhwHiwGMAlSFUAz6sZ5GIGLZS4AxpM76lV2sPEGpmUHREKbXPlJPzbdFX/AGwZejk3B01KtNiWgXOqYaRP4vtHTDBczUerSUsXKPqVAIECLkjrE3MWFt8DO7NXfK/0BM9nfKrOqvqjW2pjp0rZQVItHQRIO++FlPNqsuwC89Q16d4gfzJPL7jlOGnEuHHxFSk4ImCJAMgz9iBcTvgDK/Dt4csdEsQflUczbck2HciIxycaN147CM0RWpr8pV5upKwSNUQZA3+Xfb0wZlOGINCISVV2bzEEgAHe1pKxEzJF8ErmQGPlE0wpRALXUkzyHyDa8nE5paEokmJNNnj/AHlz7EkH/jCXLwNhvaION5Cp/EM+olgNELay2Gm956R1OCv4nL5jy1lIrU/xkFbA7E7EbjYx6YGeqpqF2dmVZcgkbyYW3KZt0HuE1PPq76q9Mw5MslouBMEEnYAjp9yivNi5Q3Y3rZYOPNSDaSQupuYMbAEb9xgZuLltQVFGg6TGwmRMkxeDf9Rgw8M1gqjgFASjEmCQenYWPS+IeH/D8+Jq0syUtQgGAZAAkwZiTcTbfCIxjNvltkSwwyyfJvTB8tk3NUITCkEkkjTJi3WQN7CJ7YkQCjWQ1dBy4cSAZLjfSDeQOZty5bgVMwskGppAMadRABHOAJJ7/piPTTqt+OxUrFhJFj1MXjbFnGUa9iqPBLjFDCrl9dQ1QD5yQFidAMMByGxAMyRbawxr+IqLE0yW1WZ76f1+vS2DKeaKVC835jqPrz3wZXKVdBQQWUeIP9QsSPUAH3wvN6VyMy5vlwtLZ3w0UKVDxqiitVL6lB0hUY2BvAMDmeZsMJMxk6jhi1UMxMnS9yZtMA2ExuO2GHC+EPeE3O5jb88OKPC1QjUZPb9cSZfjOKpfv4OxPkrktibhvAAq7aZ3A5+uF3GeCMai1Q5UpcKBMgbg3Fjz9cWbi+f0L5TpgyeUjmD16+2ENbOmofIwsRdgRN+Xa09bDCsGScsnOLv3bNeLl2CcSqebygKmqbfKCVsF6E3J7kRzxXuOUNK6lkIdJE73U9ehAthu2WKOWV1fUbqJIM8rjEPHMgaxBo6SEQKVkEwJ3v39drY9XHNWFODSK4qKQCdUxyBj88ZhuvCXgaUUCLAlp94674zFHzPuT8PsiowQL9SY/ftjujU0lTHc450A1G6H7dPbBLUfMALiwif3037jFTZFFEdXc354Iooyrr3Hy+llP9TbHWf4eYWYC7Dr6mOfrg7gytSIZGHzXDrqA3gkAzyNxhdprscrTIa1QvUcsoEWg8jG1tsSZQltIidM3PLrHe31Ixxxqu3iuTphm1N4ZlZ67SOsHDDguYXUFOzACTA/FI7GTA7CemFSVIOMm5Fp+CeOrRJSo4RizC+1rfS2F3EiK3jsDqBIK8haYv0JGFHEkHjstxJJDRErJPsDhpSqBMsWYAs7Wv8AhAEHp8zR0nphM5aQ6EUnYTk+InKU5VjSDMQF68zPSPIv/semIs+aeYDIV/mkaiZvIAgXm0ggdsJ6uTdmDsTbzD02B6hZ5m5tG8htlWCCIBqVCCY1Wg7QOnmuZsD7i9bsYt2JKruEpqryCzAknzwIF52EcgbXHXFr+IMylSuwow1Okpp2ECaYplIA/CVpGP8A2i2FFbKl64KAMKktERGoElh7AgzzU4OyuSWgx8b5qjAP5ttRhrDzHSNSx0jY41y6Aa4scfFeVmslEkMqID2TU0QY/wBs/wDsOWIEciBTCswI1NzbzRqNxJXylutuU4NzqLVzZqU6bNTIAACQD5ReDFheBHLEH/ZKixUNOsAY1KRYXAJkcoO3OL88A4y8INONdnBoaagqElSwDaec6Vk3vF9z1BvcY3muayPlkwbbaVHWTEk9Tgirml8RGgAPIExIUzsfRuXL7hrTBzFMVLFagkxumq/0uO84npnS9Utneb8qyAYUaSdyWAUsxPMkhFnkABywX4HiqxbVoQKBAEsVEQLyTI2++BcvnqjvZSgPmaZAYQSoB6EEfTDXLZ2oTc6YWLCwnoN5HWcDJpGy+IjFqNkOXyihTCMI3mw67gmSIj/nENWgy6tyLnTqtHe8kdufXlgqtxWAQq1GJNnqNYj0WYHuN+84KylBqtSNMKFDiImCoufynvsNsc99DnLguTF3GF0oWVQqhZEACfYdSCfqcT8GSmdQNQnxEKMrtYEI17m2uZHKzYE4tmwCFqytNBcyLm8RFxfbflvfCrhVYkl0BMkafEgMIjYKZIImZK8ue+44yfqRDgUccXKb7/cN4hRy6KS9FXcrLNGo+WLgbLMXm9zscVHxX1F0QUQZIZrmb8hb2G1seiDIaiWqFiSPYAcufpf64rPxNQ1DyqRp/D2HfvizFF/id/wBkzW/Sq/k8/zfHK5N6rbna35Y4yPFayuGSo4adwxkn+uIM+kMR9cQ5ekWYKNzj0uMePRE5O+z6EpZ2omWpCqR4xQFugYjthWlYqsKZIEtUY7nme3oMVr4Y4c1NG0Mz05AAJ8pbmdjA2FhJwPn8xVr19BmnTHkNratzEdY36ETj5iXwj5yi5Lie1jacU62NHrioCrRcjU7zCid5Gway+5kgYiz9BjUprFPR8hYMuwBuNJiOx7WOGfCKS/w5/lkoSVJm8AoL2vc29TiDieeWgPLJ2UqFksAApkkFd7/ALnFeJKK4pGt2rYkpVapqv4SuQLuEsGHccrnl0wvzOUVCtamDqgBlG2rmf8ALpO8esjmXVTjgq6qYQ0TMEBdQtM7X9yLY3kuEhSzh2IZuXQjfTF8P9UUdafRVcxIYiAP3641i9vwFdwQQbgz1vjWO+f/AI/x/wBM+Wvf+f8Ah5Mo8/l58sP+BUtStUjV4akwNzIC/byn3xX6IhgTyxYOF5kLTqAR5luTykjoOcD9xj0MvR5mLsE/itawRvfUT2Ow5nlJnBvCHDViq/jWw2hgZUX6m0/6sLc/T0sInbp6/bpgwZR1AcCxjSecgSD9icK46tD1LdHOdysNA+R11KSNhPPoRBU/8YKpZcUyGI2i53PYTPLlt9MEcRKsqssurgVLkE6iYZT6sB9e2OvGXyyRqBm+17wesx6RhUpOjWq23SJRlgv8wSx1+VWiBzP0B2+uCalQsVUKwCKBIphoY+Y7K2ghiBB6dsbyeTK1lqaCUuW1m+nSx2i9gb9x1GBKNNWYmqZZ5bUsT8zn1uRH/GAWw1LSY78ejSUatVSo+k/Mu9onfUSTI39cIG4uiVbFdRMReFg2kzblIHQdMEnIqxuSbRff3/KcG5L4fQESqnpbDVjXkF5H4OODVTVqKEYIQpWQZOliZgxafrc3x6Hk+CIgkKpJ3ZgGZu+oziktlmy/n0hByjeMEVviCqSBVqeHTItLhZPW+4xtpaRnqe2XKtqpAGm6qd73/ftibh/xhVDRVNN0M2NoA79h1Bwmpmmcma1JlqGQBeYM3PeBeMLM6S9JdI1SRtE3n8t8dzcemYoKXYb8T0qVU+Ll/lbS0AiVaWDCOQiGwhyOdopXV/FBYSYJNjtpM/0xNS+FKj1W1EintINz2wu4z8MOtZAFlGOlSTNhzj74Q4cnbKlS0Ms/8Q0FD6mPi7imFJm9hHIRBn1jcQuq8eJ/wai6QQzeWIHQzO+1sd//AAJjU/lsIUAlrz3ibGP+MMMn8G0SCJcHck3n1/4xnyIJbA+XBu6R3neOUaqnTVXVPlGx0n8JHOOR6Abb4b8O4uE8I/NUPlu2oBADc+pMEnkvfAmX4cmWpeVFDNIDASV/Xbn9sBplToJBWRcsB3na9zgVgXdnZMjpwEvxblmamjrp89QghSJmfwgNdd7kW6YW1eP+DUKoAdNhGw2JHe/O2O+P8QqEGoyENSfTF5CNB1dBJ8s8u0jFPbMzULsLEyQMV48LcaZ5dpStnpHB/iOvXKqx8siSQPz77fpg/wCL8+lKkLDUxjeIHUxv6bfnhbwetGWV1pmLsoM3A39bxjWaooXpvXlyUJFOmLo1tItaZmZ6fRUVvZssql0C8J+EadUs1cOSQWAjcmYE8o3N55XwX/8AGsuNFGiNVdoEi5UcyQLRF/pghviJRT+R0ZNlYaZMSB6Wvib4Jy1RfEruIr5jaBdVk+UDlP5RgcmaSjb0HixyySXshguXFNVo0p8OmI33abk9b36T6DCrjFJmYU6R80+Y9J5HoTh5xRzlgqv5FqEhnF2WOXYbeYSfTfBeS4XTq03CCGW66Sbjc7/i/fLEUIOTUmerF8dlX4ZlRTRjWZ0ZIKpyYgzI9454YcSalVp0JsCrnUAQSwabDmIueliO7bKZXxhIQMNXyncQCAO4Bue5+i7PcOWnq8RlpEkkjUXaY308je8m4w1XY2TUgNeAmY0qZub+UA3kmfMOYvF5xrNmsNIpjSBAI8qgT3k8/fB2X+Jcsi1FJYC5BIDTqiRtpUC1jit1fiqo4ZMtSNRjYsATG43+UWP542NzewW+KLPl+EU2UFtbNsSCw2Mbe2MxVaPw1xB1DGvTSfwtVaRFoONYZw/yFcvsUADf6Gf3GC8qHso5rt2N7exxBlqWoH6D1J54JCfiA5yJPK/XkLY9KT8HlR7Cc2vl0BQIglpkCTI/Sf7YIyHFNKSQlQJYawYBIMWG4NxciJOARWY6mBAWIiOU+09e2GnCabwahBKhIEzpkMoG5N5IiwHPphcnxVlMVy2FUM/UcaKpUVIMUwihVEWJG0yQ0GbAE9MB0NM6Swud2H4pBnqBa88jPbBvDAq1VZzpqXbYRaDfckyJ732xNw/gpLsSyqT8k+Ygap1EbQINz6CdsJvkxtUjXFeO6EqCp/jEeGEGxkku1uRuJ7254r2TyGczDnwqNVi3JEYxeTEDFzz1VMhR8YLNSqSFd/nc82PMKOiwNhc4D+FPjPOSwNdqVJiSTpHPoYt7HD8cVBN0IyNzdWKeGtUy9bw8wjq0xpZYafzw4r/ETu+nLqfEB+WJj1/THPxL8WJUp+HQJYzD1TY99J3v1+nZB8P8RFCodKa5H4iR/b64xq9nLWhhxfN1DCu4V2kVJ+ojlB7Yn4KKbDQEDVIgMbmevTvhfmMpDGp4emm7yotbt39sPeDMNcDygTAI59cJk6KIKywnMnLAIp1wJb9x+mBaXGW8zKFC/hB39Tyxp6mmmQDcmCPXHGR4dqqReYwjnY7iWLhObqNQhTPOf7nBtPOlNKusiJkn9yT+uB+HqyKEFoN4jE1YEmen7/XB3QtoYrmztIgdMA5ziK01JgTjt2Ki1hHXC1KIqEkieVwYx1nUVvi3EXqmUVvrAj2MY44flVA11S7QbIWYKv63n6YtOY4SqoSsbHnH7OF2WzNIFfFplwCYEwNtzzPS/XB3qgHjk9oqvxRwylU0unzlSH8xMRIG/pP064reSDBhSVTWRjBUCZJ5rAJDWsRvF5Fsei8e4lkqjCnQoa6rwBqeVk2GrmImAARPPBObzaUGp6NqLKkKBBApFWIMyTq1CDvvgnl4R9xC+Gm70JspxCs9FstTpimySqF1MqusbxOk7sfbtjXBPgvNNqWtVFKkAKz1FkkyOtha23QYtR4IGqmoNRXy1AF5wAYM+VTaCTtB94P+1U6saC0M41L4lQKQRYRrjeTGn+8Mc32q/wBTsPwmPGrrv+RGOGLrQNUeoTEkiFgRYAbHTJ3vbFr4DQBe5mqTG8kDn+Uexwj4pmws1BEzp0gEa2iBNri0mLHvvgrh3xBQyFFi7a8yymFFzqbqdljeN8HDE8r9T0WPIsaqEdjHj/FqNXMeEP8A8RGkGwJ2k9pxGvHqOWRxUqotZTIS5IK6lIjuSTuLYoNHI5itUaoZpqwEsTcrvAG5+wPXF/4R8H5dFp1STmVESKlwpJ80LEKQ0bzYm9sbNJzdPX8A48kfp7Ysb4/Dq7ZPK1XYCXgSiGDJ8ovM8zyxV/4XOZmiHLBKatEMb3Go2AkgdCcehcLzIpIazlU/mMImF0kwBBMkCIj6c8Q8TzuVrUKmkME1qSVBW58p7n5lmBjbXhDSmcO+HlRtdaaxFgr/ACSZvpXoIsZxY8tlQiK4OmQ+mmqgLIHa43nGZXha0m30g7MzEnefKLz1n74YcS1JQoGlpZmqONTSeSyb+n7nA7kE6RBqpgAM1PVAmZN4E/fGsDUvhx2EtoJNyWCyZPOYOMxnFe53L7HjwXRUtMKdj2k39Oox25IJ6ERE2gGfpIxpq+t3cbGfv09MSKgFOZUk3M9PyGPUb9zyEthr5jTSnQhWdNxB1RyGJ8nmyE0kRTaLC0GQdzt6dvXAlVgFWQDI1KOk8z1J+nrhlQ81NFuT4izAkmZ29DbucJk7VFibvsccP1VWsJawVRflpkncwGn2nacC8f4lSybgELWrQG0G4QwDFSN4MwnpNrEZvidcijUcqQ9YiHrbgn/TPIe84o7VSzEsSS1yTuSeZweLDu2Iy5/CGXG/iCrm6pq1jJ2AGwA2AHIYMocSVoF1k8jYACNu/fCJlg2vGJaTAmDYYocVRNGbTLXxTiuWFLwqFI6jE1Dc23jthT/CusNpN9gdyOsRtjnhmT8SoFnnb+2GebV61fRTmFGgQb23++EP06RUrltjHguSqVY8V9NFTJ7HvN+18OM5SHjfyrqqwDa5G5xrgfwFma6srPopoCW1T8wvEDfpjdOgUCjUA6MRpg368sS5CrHoMRTURSJOmZBwdwnND+IWQNMWk7deU/nifJZ2nSIYHzGJAECcdcPo0nrM9hM+UCwPUfnhaoY2MaDfzCIYKTaSLk98MOHKHBFrbzis16bUqoSowVigKkmR9rD64s+Xq0RT87aWUTqBEmB9MEuwZJpEn/b7yLifbHOYqBF1AKAu5P7+2K7m/j1UOhbk2/e1uc4SZni9aqrElVUEtpvLAiJgfntffBWYovyMeL8XpijUZybiVIiCbwv1BHtilUqlfN2EIuoGYMARAFhz6c8WTK/DlWoFGZ00kQ6USd77z2mbdjibM5KlRMK+okQsWiIJke8YBzp0hyVoG4JwVKZ8RgS1OX9TsJPqQRhX/Blqkl3kteOZ8xk27x6E4bjOQhBm7C/4QBNpPMk/bCrO8e1ArTRnI8oKgRad23NibWjrjqtnJuKLLweo1PWzAU6aAhJNwJIM3gxYFgBJ6yJX1OOKHanTBqO3yBRqJebGxtc8jO2DeC/AFeoQ+bqCkgOrwUMk8wDNh3Fzvi3tkKGRRq1OkiFunzEmTEk/QYW8Ebtk+SsjV+Cmp8GZqoqJmGFMKCxVfO5Jvqa+5235bYkb4eoCuiCmRThmd3u5gGTJneCAOpxDmuM5iiKtclvErnQsfhUGbdybD3wfwDjLVKa1HANTQ0zfVLKFj1ZT5uV8alKNu9P/AEE3zaRNnMzQqOGQl00jyi1x+EybCI2wzo8ZrMwFKmCHYtAFm2DDUYHTbrjj4e4GFrEkalNIkAgRqB0tY7biO3vib4i4d4lVGLlWpoQE6E8xcAwTyk4TVb6GxWNSpK35AMx8LMdQcaFVZEGb+by+3UC8nrdXUzNNJZR8i6ii3nSNmjcSNRJ5YsXxlxmotI6WCtCiSpuG/Eehm0W548+4v8buFA8NVXw2RlVdILMCAw+1r7d8OjDk/Sa8j43Ib/8AcvGprVFQsCxOiJaPpt0nFmqVZy9EEAHU5AiR8oIXqfW145YofwtL0EAUiATrUxq8xs3Ujph3meLMqJSbdSWRuYmJ7csY5ccnEQ88HKMH2H1c2Z81bQ25UlpE8jBicawrXLMbjUQSTO8yb39cZjflv3HX+Z5eFEgCQdv194xvM1Z0xy3gc949ROO6OXILEyPIdukSfbYepx3kgrHSxAA+WZ2JOPQfueYl7kx3ACyIABgXiAT9Qb98T0lr1XCo2hVkatR0qpmZJMRv6zhhnVlgoooEEjWAZaQbki5LHf1wX8OZNRVXxCPDcMtTWPKRpn0gMNz2O+FJqMhri5fYqHxBwtKZLJWV77BSLdQZIiOUiNsJlbHs9T/pbl31eGYDiRqm3cEWb1kjFaz/AP0TzaSadSi67klisDqZWPpiqOWPTJZYmuihpTJ2x2VtMYYvlRQRlqFfEVoGlg0xHMEggzviBUq1iZ2iT6YOwaO+F5vRVV+QjDvL5Mg+JSY6WbfnG8HC2nwN1VTpJLGw9pxdeB8M8OiA/wA25H9MT5JLtFOKL6ZZfhT4pIpQQ2kXIMAnrg/jPw/RA8ZSys1wpMkliSSSTO0D6DCPL5cKQwGqOXL1ODONZp6tSm9QFUC6YU33km1v32xNJooSDafB6NSJDWHzdW5ThjlvhilqD6yoB8yiPqMLMhXY09NF1idTgmIHr1wxyvEgd2BG0jGJaNcn0HfFXAlqZcpOuII80MI5jr6Y8q+JeHJTKClmS7OJcf5SdgTN52w6+IqTqzVP4llUiDM6ewB29vzwg4bwQ16giV0iSYtp/ETzURfrcbTgXLdvQ+CqNJ2a4L8MNmKh1uQB8xWGvtpmYn6xi65zha5WimsCmKpsARcyIJESbDcnefTAVBlpkU6cpR83hspnW6m08hq99iLE2YcV4uld5amKpUDSCLKdrdb2sL++FylGff6C3NKXEN4/mvEC6WkFQCoMkWjb74pHxBnjSVAtMyST4j7mDtExAsII5Yb1804LMRpYbgx+KQBHLY25Rhdx6jrpUNQKgs2pjsJgi/U3se3UYcopysxNpaAKVMVgDUdqjEWEwqCCbgdzt9sWj4W4WEenoMPBnymVBv5ZFjbpedzhTwXhVPw1dmGltzcMJN457D3EdcXX4ZyiEljq1fh1GSBECST7x3jtjJQ3aZvPTTHVGoVUs7TG8Efv2wrz4SqyGqH07qb+ZvTko26k+l22eIUSxlFWSOptvNo9ThDxbiS13R1UsBIBBA3X5hMEWvJAnpglQoqvxXWLvpHyi46AjkIvFgSZNlAtMYP+E8vamWOnShYW3VCWvNoJIt3xmeyq1jpe8gC3+VRMTaTO4A6YMy+TY5Wo6aiHKiV+bw0MuR/uIn0K4CaXGg4t2PspxmnTp0yAGINRbMSdMWuepgwdojFaz3Gq8sygMwewInyzsRz6W741w7ON4q01tTRpBYwAAGB33ltPuB3wRxjhRDEMYU+UlWGobFZFxDAWPv2Ms27S8DU/l5PzJWzYbJlqqqSnzCTdWJiGsRBkbcxio5jhNGvUAK6ZeYIGog7aSIDf7bHoMW/g7JHh1W10ak0/MVNp6iJCkC+IuG/B6+NoczlqZJbXZlKkHT6Hr0Bw3H1oKdbv8yDI/ChyytVZppFJBBgrtFjHlb3IjvISMTWqioB5EJJkWINrdRBN+oGLpxv4rp1adRdRQEgJAuUUgkr0LEaR0A74qvE+LeNU0eE5lQS1OzKJEWYQ0WBEA98a4Rc+XZPHFyam9MfZLh9NqamXaRMhjGMwopcTcKop5mFAAALqpFto12jG8BxLL+55dkq3lqA3Ogj6ss/v1xhqeQAWMR1tv05mMRyQZKGHBPYrI/8Aqb+uNuWpsNMQLg3g2BH2vj02rZ5aegyhxEghbxfVfc/26HDL+IBkPpD+GVlQYuIkjnAH3wlWshBOkszGZ/OTfUftaZvGDA28nUApIAgkHsZ2PPf0wmSVhY0vHYz4Rx2rSqaaFepTprFhEHqdLArqMzt/XBfG+KZuvTFLMVjUQnzIoCX5SBpBEXvt7YrmRpQzddDbwJt0PTtixZ2mzIbatdQaBHmKaSSBzMtb6nngZSaaoYoJrZVMtwtGrKZUJvGx7SDe++LXkadFAbi9zhZXyJ1MlRV1AagFGqLmwJaFi1ukeg6pcCDUw7VGpLMCZaf9omT7YN5ovsVDG22ojirxujTWCR2gYxfiKkAJ59tsVHOcHrUiJZDI1KGYBomASrbTvg1a2You1FqILEhTCq0kHkVt798HUa0zvVe0yw5n4ipQR5iOZQEj68jjfDKmYqACCtM3lyPr1P5YTLxWrAHgmGgDynSSQYg7THTvhzlP4l3KMkALJI5SpIPe8CPXASQcWeh8MoZHL0CHVnZrki7E8goH5YUcep5QLFDxxWf5BKxMx0M7bThH8KcUppVY12UBOTG5nyzB2u23vyw84bxIV6xYmgiUz/LMhSRNiZvcx9Nt8C5NKlQSgrtlXzOReudRpEKAUDBmcSBDQGJK6iCAQB0wZ4zUaD0kUKAnmEksSBHmgEwSLCw+k4c1eJ1VAqq4UA/4Y06SZOoRN2JgiD1w44StRaisFRg7AmEC6dRJOygmOc874RJORRGSinoreTyVQU7UXfYEOvldfN5xEQfl2g23wzOXqKAlISWMwQIERYEAea3afXew8VzzU6bVCCFUEeYgAkmwgbYWPXrFQwRVLXJ+YiNrWtgeCszlYG/AAxU1KkrvpjbnA2vgc5WlUPgt5tBMWiQ0eYdSVUWibemIeI/ELhQNMmZ5gg/SIwvHEDTTxAVZyRAHmi/UNf0IwxL2Bb9y0JwGlTVECJG5drnsBN/pgnL1vDBEhiBAgMCY5A6rYpX/AMqrFgv4vxL36f1tfDYZavUUVPMGAEXaD7RfGuJiYT8T8dYJeQoBLkWAAUkKJklieZ5chhFw3MFkUgXNgpJYQNMnceY9TMSB6b43lKlSQ7QdMlQrMQLDUQJgCee84YcL4RXWmTTp6VZgoeofkgE+VSAZmd4vjdIGmyavWUsFJ8zmAVuVG1hvaAPWJw/q1VpU0RCdIW9htHlHSDoHsMLcxwSmGYU2liunUxuQduUXvEcyYwdUVSdIAUslif8AMreTbYRaPXE08jb0MjFLsXtwZm/ntUBOmQWY6RNwpIEydtvbHXxnTRtNYN5WSGAuLMRPoCV+2HxyiU6Pi1YZEAmNzsPf0wZn+EUcxRV1RWGkhQWK2MEgG4B8o3B2GKIYJV2IeSperaPPeCsxhF1+YlFEeWedib3ncDn1xYOM1SyBdS6TGsg/OwC+brptA6wTgWtlTRTyAI1RYVTbSgmSSAfO8gf7VwvyWRqtAZiuo7WgyRDqTsDzHaeeI5pRToZnf9J7qjM+1GV8R2Z5EKDyF+fIemJszCIrKJIWWtLTBlQdyIMkwPywWnwrTpE5hmuB+O5a42Xc7Ry3wFnUpZpi7VCrA2p0/ma28GQt436YyMWtE2HLKqtizL/DuXqKHg+a91E+83nGYbJnCoAFJSBbzMZ94gT7YzGv4mvI/wCdA8deo2gFmYhVgchuY/P88EUaXiqqhiSNQif9JKwORu1v2YdQamBMEcptvv7CftiPKOdLAHzGCItdeXXVBOPWrRPdMJTJF2BUwCImYHKZ5bcvTEmeQp5VqXmQQZk2keUEctr4Do1ySS2zfn1jb9nBNZNIEbQDY9Yt/wDz7YBpp7Mi5O5Jh+TpF9BqkLJMaRcldJ0mNtxe8TteMM+HGcyDVY6dU9QOgA3jZYHTnhDSqaGE6ZQnymYsYHfeT3jBvE3OtHR/N5SAfwsCbc7yOfXC3HZTFtrYRxGsXruxWBBIEjZncgkXmIA7Yc5BVZU120mdYa4A3mBs1x1by9MV+nSbUXBgn5vLta4IJBWT7d8PMnWWnQc6qfmUQAYgEgX5ybkiJi3bCMnVIZFOyXOcITNuCKgBgiOoEWH+1Zj09YsXHOHDK5dsyaYsF/mNeSqqogdTG/X7VzhuYnMBgSBdi7bBAGEjkBpmw7YXcV+Ique/8apUKU0AZZBuYgEjqQSetx3w3FG1TByyaqh18NcQNZhXYhkp+VaZXUQLAE9SQBiyZ+r4p1SKfIALHljeYAJB5DacVvga+EgpIZEibW253O07Y38Z8TdjSp0ap0hZemBpBuJg9f0wTS6RiflgGb4ZTqvUdKqlyoMNsGtF+h3H3xFlOHN4lCnUUOxkxMW2i3LvhGtIBvDZnU2gn5dzA9De/rj0zhnAKa01r+IA6qJuIIB73G+MejVsXpkMs9RVEmF+UcibW77xhxwBTS1UyYpoZY3mZmSefMe2EWYqHXVOWKglYUAXJNiRO4vblucbq8UdBllp620sFr+XUQBEjnM3vgaCstnFkSojrWgqTKibwpMEAEHn64BGaQqpChjpGgOxnTPLmY9SeWB0Gmq2otqdiUIE+SZAjYb7TPlGCsjlmDNp1eGt5ci+1hzHLYdMCEI87wYaQyqZ1HdTAHWDNziBODmxqyqAeUxEfSBsOfti7ZLOrUpBiAovKwxPbcAXwClfx65DB10zyMEAKRbtM++OujONi3IfD9MCbSg1RBnYwB9ged/pynFUGYAq+aARGqwEKTa15AGnb5sNqmVqeG7p5amrWdW0eaAo3Fp+2E2fyaMAQytA8qwxZVOmVYqDqA2kwYi/LASfudaidIDTSqKQDNVkm0yN7Cd5E+3TFn+HqRqrV/CDHlIvNyHHsYNt/S6c8PRwgpsaeYAbRLEapB2O4t1vhhkKTqDNIIwaBbysQBc2HKRqEDzfQU1d+A5XKNeSLM30k2alKiRESSVPpcj2XrhW4atVZQQundY3BO9tyYsTsSMWStkGZiwazLBUi8iZvM9x9bxiv57h9ZTUYAAEhVbV1kmxgRbcmwG22Mq2auPGmPkq1Gy7UoGueZF4IMc9JKEGb74kyVUaas+amsHymxi8Rb0PaJxV6WeYTQpMQ2say27nYR0AOykDlfkH1LiOpjRpspglXgRLsu/carSO/bGt1SASu0KuJ513oPVIIeZIvaVkReYi3LAFPMVNWrSBTPmBmDfkIJ25zG2JqmbKGolQbkhvWbD99scUwPCJAnS2krcGG+WIB56h9OuJZXtJbZHluTlCK8hacSCozQCYMA7CQRPt/fFX4SwWuWUEdtRg7iSTcj15HE9fMlogrB5TyHW/KNsGvlKXhioWI1X1SAUlmkxyAF4nDMKaTix/wuKWKLcxZmcrRLkzUE3gVWETeLWttjWN5fiVILBaCJHmABiTE2N4xrFNP2GuUfY8zRiIHP8ALt054lHl53vb098QoBqJ3t95G+NVIO07dNj/AHx6bR5ZYsjWVqRG5kmPr+U45zrsWA0iVWIsAIuT0v1/XCqjVUqLFTpho6/XniwcKzSsoDKJAPmO+kAkweUxHtbEs042URlyRFwml4hqlkBYqWQ8gZX9Yk4k8DT5QT5C2naxMCJ6CDczzxzwOlUeo6h4UqQNUgRuTe1oOGq0lLFS+oBdYJAAYKZJtsCqsP8Ag4XkextUqXYrTUlAvJDeKNJ1GArAi423XYzaeuN5dEqAqNQLlQhHKPmBAPPUL32vjpU/lPrkAslwVuQre2nsYtgShxFaDllGobqDzJ+UH3g9wDyONiubOU6jssnDuC5darJWMpSs6arM8ajJF9FMXN7mBzxUuK1TVzdRlhRNhzAUc+8CT3nEFbiDqlRSZd5BJ6TLe7NEneBHPAfCr1ANUapE7XIj6YsUKRM58mi+ZasRTUINAiSx58/tz9cCZLgdfOF69Mawo06Z02vOmTed/fBlXM0SsGdCqASpA1WgLPItAxX8nx7w4VWK2jyTE3vfc7et+2J0nuihtdMLosaJ0rpaxPnGllgxB3Ei/wB8SU+OMaPgupYsQzARGkenX+mOeHgGmahqaY1TqiWm2lRfmbkScEcKyBNRLMupiS5HpYcyO8+2MYSH/D64WmlZ6cMnyiPKZXa0kz2E9sS57jxo5MqAVrOoaIPlhr33F59MOOIOrpSorOssGB2mAeew6Xjtjni+Qek4qsACVhjYyNgqg85AO0QTOEtpbY1J+BR8D8QzmhmamTTdtRcDU23ITAGLnwaotWlULlmYNcBtp5XMjbaBgXgPEaopqKoQFzDEN1BIiBHKIFsMMpxKmSxP8sI5Rt51f6rC+xEE4G7do6mlQXUojwxbzDqAIHpf0GB+KVHTSVUhVB8wIt5dz2/fLA/F67IAi6GaqQILQpEzJaeQnb74Qcdz6tUZalYmVCEJI2ALBRyvFzvJtaMDJ1qjLrZznM5VZlv/AC6kNq1SWC8p5x2tjlqlJeilTYNYxf7RhZksmukLSOlz8zklnHYn1vA0gjlhfxmoxUVG8s6kaBNwAQO02buPph2OSb4sycWtosOazvhiXZZU6lJAtcERF/ab4J4B8ULVqPTXxCSpbSQSp5HSPmuLxEm/vU+AvTZflQlhZACWkSBuTHUevLHRzBRrlgJkWBk2hZZZG+/64GUcew4/MZeanFmSoCCdJ0lgLqCOa/iFgZEEc7YP+J8+Ey9ViQKZQBSADJaQP032OPO89mqka6krquW5n23I9Bc74uWS4gK2RCAgsyhQRLaSLLrEH5tN563thEW6sOS2hFw3MIlE5g0wrOwphgzEn/M8GAIEjnfnbEmVouPPJApAwVFiCygWgHqI6AeuG+d4QoVPKSKanTTSFWZlieQk7DsbHCanmzRFVtZYws0zBCTHfSXGnkIt6jC5O0MirehjxnVVZKnNlB5WJF/aQSPU4qXFuM1KL6EIAZQCItYqZPUyouZ58sWbhHFQaNRWbVLag7GWAuYvyMza30wBSq0KqBnpwyEvq2JDGOlxy0mY7YGLrJybtEShOOd+xzwnJKXFUhUaxCnYHpB9xaNu4wP8QUCrshMq0kyYFrj6z+WBcpxArWWATTBsS0kc4nmLbfoMMOLcWoVJq1AWqtyBAvtqiNrRynDoSTdBfPjkk0gLL8KqMikClBAPnRGb3JMn3xmI8zxpVaPCK2Bg6RuoP+XvOMw2pB0jzimjy0biRET1B+gE+2N5WQ69SRb1jBOWqlajCbGQetxgWqoBO8giOX75Y9LvR5n3C6uVVWGlpG09SNz6E7dsGUqvnBmPLp8oJtf0xBw2mC8E7iN+Z295t6nGIrJDFWKwYI53PMWwiTYUuUVY5z+cIhYZQaaHnufNyJiQYjlI6Yj4dnNDKCJVSFZZiZZlJ9CpI9hjg8YBZWWmrMCDJJIIUQqmTEgc46DliTiGe/iDTMgM0Lp0jylQQBeTG25teI2wqqVDYzk5XRiUqoLU3pxP+cC4XaLW3AB9e4wq4llawXxJ8tNhLA2DNcAdx9vpixZ+kTVGoK2sKQbrdwDpsYBksDJ5YS8d4sxC5ceWkoE/62jVJPqfpHQQzF9VhZX6eIhrZglAsXv633n6RifL0QtmPQyAZuD+RH/OBatQa5Gx/cYKXMgzq52J5+30374rfRIu9hmZotIRlCBgCDyJiAd9p3jB/DMgikawSC2mRBHrt6/TAK1NWmFgTO7H1tyBxbeD5sUCpKIxP4lgkt0EGScTTboqgk3ZHxrLF0NNdCrTAYmNJk20wJmyzyA6yTgbLGuHTSwSVsGF9IvaLTzxrPUfELtULUkeoakGAZNoNiRe9+vvgvh3C8zXdoRVBHlY2QiIEEmY5xE4TY5IecQzDVaVEUSC+rckDy8zPTmfTDCvXzTVEC0Xq0mHlBIGuIBdTPlB5L2kjEGU+EWpU9JZQhvUgklgPwCflDHfqABsTiwfEfxAf4JiiiaXmgfhGk7RhfFO7HKbVUR8M4S1Oo4q12pltlBXVAtoi4aIsREzMDFjy/BafhEsXYhTDEw09yAJvjyTiuYpPmA1LQFYLOkCFMC9usfUnDOh8bvoFJXAQC03G0382qL6bAGYFhgYSUW7QWXG3FNP/RE+fLVwUkBJUEmQArEk73ZiCT2gWwXxChozFRWXzByRPMEkz3n5h64X/wATS0kAgBrkq0gT1kaljnBeLX2w1bNtWFOCSyalYzNgbC8MRcn5eeFQn/Ut6AyRk+lpf7B+FktmnQQQtIszQSSSJAEbwSfvgDjwCPV1AsagGpBAQMQNLcx5diO5vjvOUylRmAgBZfkSJue5ltu+B0D1rmCu8DckA7xtY7fXFCVyaC58YEeQouWDIdNPVB1KJXsAokkWvEbG2LHXyrFlq5ekKjOYDPJIkkyBGlQLzudr2wF8O1adMhKqjTGmSbKNgTeblmUxHI88OKbLl6ikCplypMrK1EInfkQLkgz9cIncX9guerF7fBuaYk1VqXN2B13HpY9ie/XBeT4slHUNBBVQF1ggHYLyiBJY268zgun8bVDYmnUM7gNTEcp2IPpjdf4ioM4FWmyytynnUE8ibHaDYdemMkub0bCfmS/YhTi4za+Axam8W0N5XuNj/mgf0nA2Z838tjIXSvmAMlQJN/X74Fz6UnYvSLodgqAiCIGwiAd7Hnhvlx4ylTpaoo2aDNryCInv2+iprwDlxqSqLaK9nSlNHKkMyi6iI0yN+Yvb3GBdasupSIi0flhvmc5Tp0Kp8JSE8tQqiqZZgNI0gEkDVe22FfiUKeqlVBR9AKMSTdPwxyBHPmYOB4OSRLlxPLCnK2gNKyeAWdZZWO1rcgIIvHPAOWyqu6l28ob/AAwTEXkkmL7AAfbm4ZqWjy+szN+pnFYr5+ahVIInePrHW+H4pSlaRLHLJ+iMVZNxnNh69Rid26bDkPpGMwBWydQsSAjDqBvjMVJa7KlKaVcRXkivigmL6fyE4gam0XmOvp/bBNIf4bDqV+hkfY4i8cSJmNQ+lv1OLfJJqg3JunhxH8zUIPQf0wTWSzFWuu4EGQDupBjnJH3O2FbErJ2M2+v9MG0QdOqpJklgvNx35hd787i/JMo7sJOT0cjPuzAViYkCeYXbeNRjucHcOqmnmPK08yZiy+a9v9OAOIMzMKjQt7g7n26Rb+5x2mbOouAZYFQJt8p7elu+MkrWhsZUG53iuimtOAQguYve+/uY5wRhI2aFaoCwYCZ35/YAYkzWVJkGSR1t6/pODMlwdShOtNRECzG5sAIESTgocYq/IMnKbrwI2AJI5cvTHVKhDQcWGh8M1WXS7U0IE6ZlhFr6bCehOFvG+CnLVTTZ0J/0sDuBvGxvsf74epJ6J3BrZcfh16NJCJMmLdf7TgvjfBaNVqeoPTJ5qRAEXtMkmBhT8HcaNMBEdfRwp+kr9r45+KuO1kqadbXXUp8o3J2CAAC0YncHy0Vqa47Oc7wBaWtySKQGlAzDxG83zQLRvZjscEUeL1AWK+I3mBKCFWBPLUd/7YrVXNFlEltUSLTJO8kn6YJySFvnfSCD3M9z1wLj5CU60XfK/wDUcu1NBT1STNNeVhEnnzJ/pixtmcyyOiZeBUUwVC6RM7335QcUXg9elS+RfNIJMgkx7DD7IfHK0pBJkzbpvf8AtgHG+glL3D87/wBMjUQO1alTJYFlVDYCIUEQBbcwe2ElT4WFKo6nToKORUG4IUmQpvHlifynBfFP+oZYQu4uBJi/0MwcA5PxqmipW1APcL8pVNQljA2M26/cJy0o2HHLKN1sFzWRChNBKlplDHSS3bZbdpxJwmiKgHhvWpWGpHMw0wdJjY8rG8i8TiTPrqem5AChpEWEksCI9REmTY9LH8c4bUpkMCEp6QVcmJJGrSoi5G5IMAT7qxPasyU8iaixBxes6Mzl3ZdUgGIgdiCASRuAMTcK40KvmA8PSTIkRBve0YkqZQeGUmbGJuZbrz54ibIBAqBajwbkhri56bSScXKUBVyYfmaF1qK14BG+ki14nty54aCuz0VNVryBGm4DbARYgiIJ798Jk4e+kEONLAjQ5iCNiOzcxyg2xxWrwACSHWy6WPyyCBBuIvY7TifKlPodHSfItOS4TSIZpMc1kkRE76diLxNp5YqfEaZQkw3mOoRYJqLAb94G9h2OO0z1SkvlZ5J3k/Q8jOJ6/wAUGFFemKgYwbXP9JHWxwuOKUethPLxWkH8A8Wtakp1LA0qbgEG55Wi59u+J87m3plaiuQxMFhEE6jYj0C+sjE3w/XNLJ5rMSFZgaNHTI2Uszesfcd8Ic9mdaaJgVBbyndTNjNjsYwuWKmmFHbbXtRdMzXXOUCqQHkEgAAkxHrHT6Yp+QoCoawZmWpNuZhd1hgQetuh7Yh4fm2oMhDOrydxvEW2gzecPc7STOocxl/LXT/ETYmI+ptY89t8dGLXYqEZQdy7/kRPwlHBddEFJupG5jaSBO4259MKc/w/Qqs2xbSrAAAyLW5Rf7YerW00ULQEN2g7QTIj32xBnc+r5dQkFSTuu1iCLiAbz12xkcs1Oq0L5tZKS9IryfHVpIqMhZgLmdybnn3xrAoywXyk3H+lj99WMxV6GULatFYo5kxAmZkR1/4xoNO9h+WN0qkXBuOmJK1SFTygE37meePRPJsmzFTSZFxO0b7Gb+uNtXvrMtuCedxYH0g4izhkJHPy/T+xGI6dQwREzf0gH+mA42h3KmTPSLKdMHTc8/ty3H1wzyTaQobYrJnq3P3G2F+UoyWUPBIMQN+09D3xLckhiAQAPSNIH2vHbC57VDIa9QVmxGkyCCBf0BubX2P0xLlKtW5paREkwVX5zFxI68h6YgzbDTTMgsQwKjlBMTHYxiN2V1QJAa+odZ5X3AjflPpgEqRrlbCM6tamhAWpTHVU0AAj/NBY35SBietTjJ0/KsHew6uZ9flv3xg4kr0/DFEB4gnUxBg8gBY2/ESB+RAyRqUad50KCQSRYyN+R8sAHkMBOTrfubCKl9SF4+GyaQqoSLauoPSDYiLzMxHY4CqZDM5ipH+I06QZEG8WJi2LDwnNBV0ltJkr5rQHH5BgPZ2xHkc6KLopJXowItquDY77T0xqzTVrs6WKGkr+9FafJ10sUcEHcTuPTHAqVByb6H0/O2LHm6wFRV1GOZ7zIMz0Mzh1wvK+LWQaggQS2qLqGLH1mw9DONfxDXaA+S+VXoqNDIVnSVp1DMn5TBAj8p+4xNkOCVqzKB+I6Z3vDQLTc6SMejrmtdJdAAHmC7CFLHT1tIW2FXDM0Eemo2mVgE3J5yI5x/7d8J/9Tfgc8KTSsTUvhsgKzMCrgOXALQvQAxBtA37kAGTqOaNRyzPJOlBt5VUmZtvpnDXNjR5UYeVyehXUb2bcTPaYwnZAPGZFUCmWT2LwzTzEXkbX3F8JlJ5FspjBR6HfC6pqKrAm9UgBQpIUrrG6kiSW25nkbYC4lqKtJ1OAVZmJ1ENKiZuAJAiYiDiBeJilKgABXXW03Gg29TJPP8sHZrPsrMrH55NNoFw0Nz3EjUO0g8sLri1QNeqhRkeEsp0kiqoBBVSzMxI+ZQSASvQdhBtgtMh4aEMFY06saoF1YSpI3jVHUQTgPM5EsockrENFxpOmbfSPUjBn8aXo1NUiqBpJmSVN1J77jDpTctjFBR0Q5yoaZ8M3ZWghbkn23vbAlXMVH0VGIKwyrqGkkA3MxBPImcC8fMZ1nEkeJflEGfpH9cOOIcRpVfDTSYhikMqCWqEldiBuBNgYF8PctImS2zmlVYAnw5PMACQJAA/1DnI745Z0rNK3CmZIIiOd/b7YBqt4FTSyPpPzAsZg8tgsyOmCctnlJUqrFBBCsBLuNtUD/DSR6n7B8xrZrjuh1xXMg1ctkVMLSXzx/nq3M9wIHucB5fL008hDRElmvpYwJEbASBvjmrw4qWYtrr6tc7Xkb/ebncYFqMrVWQliurkbksQb8oA7YTJ2yvHG49E2cqsjKpUsXZhqY+YTBDDtvgzhX/jMXp3O1/TbuO2GWQ4QtSmFDhinlCjTM3G55C8gScLK3DTqalIBG5uB9x7YBt+AX2M+M8OXMU/FpJpqgTUTTczzHX8/Q4rRqKiaCSZcWYgmbg2XYQeuG2XzFWlp0nUEUiOt7gWE+98Q8V4SmYAq0IFSJamP3AbtzmcMSETVKkKqyDUbqOUSRHbGYdZHN5NqanMUqgrRDxYSLD7AY3g+LM+ZXueYUh5T6/rjM78tP/2/MYzGY9Pyed+E6qn+UP8AefyXBOUH81O5P5HGYzAPr9w/P7EnDj/Mp/v/AC4n0jw6hi/mvz3OMxmET7KMfTNU73Nz39BgXJbt2uPocZjMdH8RLH62SZAf+QBy1f1xasisgg3BRbctnxrGYVnKodx/NgHCEBqkEAg0xI5G4xx8X0FUHSoEOQIAFpON4zGR/uI2X4hdRb+bTHISB6CcWfh6D+BzDQJFVQDzHmXY8tz9TjMZjM3aEv6/0CuBmVUG4MAzzHigR9LYndfM55itA7DSLDt2xmMxJL6ix9r9CLO3FWf8sfZ/0H0GNaQKlAAWNVQe4LAGfUEj0JxmMwXsOj0xbnqYg2H7BwZxn/Byh5yRPbTTMelz9caxmM9v1EP+7+h1ScwwkxpFvc4ziyxWpxaQk+yCMZjMEuh+Tv8AchyImo03339BiHidIKxgAeXkI5HGYzGx8CcX0AfG6pFPLEEyaNzNzBMT12wRSXzP/tA9tJt6YzGYLL9IxdMb8Yaa7A//ALE/I4U51iMzUg8z+eMxmMfY6A/pqBSpQI/lg26xv64s3FEDZWWAJiZNzjMZgPID6K3xI/zGHr+Zxx8O8+9Nie5GmD6jGYzBicngkzlMazYfTtjMZjMc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27656" name="AutoShape 8" descr="data:image/jpeg;base64,/9j/4AAQSkZJRgABAQAAAQABAAD/2wCEAAkGBhQSERUUExQWFRUWGCAaGRgYGRwdHhwcHRobHyEeICIfHiYeHiAjIBoeHy8gIykpLSwsHx8xNTAqNSYrLCoBCQoKDgwOGg8PGiwkHyQsLCwqLCwqLCwsLCwsLC8sLCwsLCwsLCwsKSosLCwsLCwsLCwsLCwsLCwsLCwsLCwsLP/AABEIAMIBAwMBIgACEQEDEQH/xAAcAAACAgMBAQAAAAAAAAAAAAAEBQMGAAECBwj/xAA+EAACAQIEBAQEBAQFBAIDAAABAhEDIQAEEjEFQVFhEyJxgQYykaFCsdHwFCPB4TNSYnLxBxUkghbSQ1Oi/8QAGgEAAwEBAQEAAAAAAAAAAAAAAgMEAQAFBv/EAC0RAAICAgIBAgQFBQEAAAAAAAABAhEDIRIxQSJRBBMyYUJxgZGxIzNiodEU/9oADAMBAAIRAxEAPwDx6m0GffBqVBHcn9/ngZHiTyB2x1QcagSdo/MYVJWPg6Cc0oUkbkR9IxlAyrSYAifrH2nEWnfYRb22xNwymstqE+URbnIPuDEHsZ5YDpBJbCKqjSLi+1jz7xgnLKyrUA+Vlsbdd49YP064FdCpgyNiLx6fXV7YYOLKCYJGxkRF4P7OESeqKY7YFlHNNtbwxizTse4n3+npgfLUTIg3+Yfbr7YteR+FWzCstMamVRbYT/Xp+xgDO8HNPWAY0k2Gk9gJG94ETaR0x3MFwb0jKIkAEMWO57Ai3oZA9sTZqkiKdbizWRfnuNhyWYux6rE4vPwRlaVdCPDUFLMV23AsZnnis/FmRRMx4SU9TzI/CDaZJnkDhUlx2hkZKK2v2JKWhaT+IFAIgCTZap0wLkyqgm55Y3rP8qqANX8PdiLLpIUNNzO4AAvG2BKrQoooqeI6qyuGMCCrTdZHyxv1tfB/xDkWWnRCt5T5omNTOzwbnbVMDoJ3bCluh/LVtCbhwHiwGMAlSFUAz6sZ5GIGLZS4AxpM76lV2sPEGpmUHREKbXPlJPzbdFX/AGwZejk3B01KtNiWgXOqYaRP4vtHTDBczUerSUsXKPqVAIECLkjrE3MWFt8DO7NXfK/0BM9nfKrOqvqjW2pjp0rZQVItHQRIO++FlPNqsuwC89Q16d4gfzJPL7jlOGnEuHHxFSk4ImCJAMgz9iBcTvgDK/Dt4csdEsQflUczbck2HciIxycaN147CM0RWpr8pV5upKwSNUQZA3+Xfb0wZlOGINCISVV2bzEEgAHe1pKxEzJF8ErmQGPlE0wpRALXUkzyHyDa8nE5paEokmJNNnj/AHlz7EkH/jCXLwNhvaION5Cp/EM+olgNELay2Gm956R1OCv4nL5jy1lIrU/xkFbA7E7EbjYx6YGeqpqF2dmVZcgkbyYW3KZt0HuE1PPq76q9Mw5MslouBMEEnYAjp9yivNi5Q3Y3rZYOPNSDaSQupuYMbAEb9xgZuLltQVFGg6TGwmRMkxeDf9Rgw8M1gqjgFASjEmCQenYWPS+IeH/D8+Jq0syUtQgGAZAAkwZiTcTbfCIxjNvltkSwwyyfJvTB8tk3NUITCkEkkjTJi3WQN7CJ7YkQCjWQ1dBy4cSAZLjfSDeQOZty5bgVMwskGppAMadRABHOAJJ7/piPTTqt+OxUrFhJFj1MXjbFnGUa9iqPBLjFDCrl9dQ1QD5yQFidAMMByGxAMyRbawxr+IqLE0yW1WZ76f1+vS2DKeaKVC835jqPrz3wZXKVdBQQWUeIP9QsSPUAH3wvN6VyMy5vlwtLZ3w0UKVDxqiitVL6lB0hUY2BvAMDmeZsMJMxk6jhi1UMxMnS9yZtMA2ExuO2GHC+EPeE3O5jb88OKPC1QjUZPb9cSZfjOKpfv4OxPkrktibhvAAq7aZ3A5+uF3GeCMai1Q5UpcKBMgbg3Fjz9cWbi+f0L5TpgyeUjmD16+2ENbOmofIwsRdgRN+Xa09bDCsGScsnOLv3bNeLl2CcSqebygKmqbfKCVsF6E3J7kRzxXuOUNK6lkIdJE73U9ehAthu2WKOWV1fUbqJIM8rjEPHMgaxBo6SEQKVkEwJ3v39drY9XHNWFODSK4qKQCdUxyBj88ZhuvCXgaUUCLAlp94674zFHzPuT8PsiowQL9SY/ftjujU0lTHc450A1G6H7dPbBLUfMALiwif3037jFTZFFEdXc354Iooyrr3Hy+llP9TbHWf4eYWYC7Dr6mOfrg7gytSIZGHzXDrqA3gkAzyNxhdprscrTIa1QvUcsoEWg8jG1tsSZQltIidM3PLrHe31Ixxxqu3iuTphm1N4ZlZ67SOsHDDguYXUFOzACTA/FI7GTA7CemFSVIOMm5Fp+CeOrRJSo4RizC+1rfS2F3EiK3jsDqBIK8haYv0JGFHEkHjstxJJDRErJPsDhpSqBMsWYAs7Wv8AhAEHp8zR0nphM5aQ6EUnYTk+InKU5VjSDMQF68zPSPIv/semIs+aeYDIV/mkaiZvIAgXm0ggdsJ6uTdmDsTbzD02B6hZ5m5tG8htlWCCIBqVCCY1Wg7QOnmuZsD7i9bsYt2JKruEpqryCzAknzwIF52EcgbXHXFr+IMylSuwow1Okpp2ECaYplIA/CVpGP8A2i2FFbKl64KAMKktERGoElh7AgzzU4OyuSWgx8b5qjAP5ttRhrDzHSNSx0jY41y6Aa4scfFeVmslEkMqID2TU0QY/wBs/wDsOWIEciBTCswI1NzbzRqNxJXylutuU4NzqLVzZqU6bNTIAACQD5ReDFheBHLEH/ZKixUNOsAY1KRYXAJkcoO3OL88A4y8INONdnBoaagqElSwDaec6Vk3vF9z1BvcY3muayPlkwbbaVHWTEk9Tgirml8RGgAPIExIUzsfRuXL7hrTBzFMVLFagkxumq/0uO84npnS9Utneb8qyAYUaSdyWAUsxPMkhFnkABywX4HiqxbVoQKBAEsVEQLyTI2++BcvnqjvZSgPmaZAYQSoB6EEfTDXLZ2oTc6YWLCwnoN5HWcDJpGy+IjFqNkOXyihTCMI3mw67gmSIj/nENWgy6tyLnTqtHe8kdufXlgqtxWAQq1GJNnqNYj0WYHuN+84KylBqtSNMKFDiImCoufynvsNsc99DnLguTF3GF0oWVQqhZEACfYdSCfqcT8GSmdQNQnxEKMrtYEI17m2uZHKzYE4tmwCFqytNBcyLm8RFxfbflvfCrhVYkl0BMkafEgMIjYKZIImZK8ue+44yfqRDgUccXKb7/cN4hRy6KS9FXcrLNGo+WLgbLMXm9zscVHxX1F0QUQZIZrmb8hb2G1seiDIaiWqFiSPYAcufpf64rPxNQ1DyqRp/D2HfvizFF/id/wBkzW/Sq/k8/zfHK5N6rbna35Y4yPFayuGSo4adwxkn+uIM+kMR9cQ5ekWYKNzj0uMePRE5O+z6EpZ2omWpCqR4xQFugYjthWlYqsKZIEtUY7nme3oMVr4Y4c1NG0Mz05AAJ8pbmdjA2FhJwPn8xVr19BmnTHkNratzEdY36ETj5iXwj5yi5Lie1jacU62NHrioCrRcjU7zCid5Gway+5kgYiz9BjUprFPR8hYMuwBuNJiOx7WOGfCKS/w5/lkoSVJm8AoL2vc29TiDieeWgPLJ2UqFksAApkkFd7/ALnFeJKK4pGt2rYkpVapqv4SuQLuEsGHccrnl0wvzOUVCtamDqgBlG2rmf8ALpO8esjmXVTjgq6qYQ0TMEBdQtM7X9yLY3kuEhSzh2IZuXQjfTF8P9UUdafRVcxIYiAP3641i9vwFdwQQbgz1vjWO+f/AI/x/wBM+Wvf+f8Ah5Mo8/l58sP+BUtStUjV4akwNzIC/byn3xX6IhgTyxYOF5kLTqAR5luTykjoOcD9xj0MvR5mLsE/itawRvfUT2Ow5nlJnBvCHDViq/jWw2hgZUX6m0/6sLc/T0sInbp6/bpgwZR1AcCxjSecgSD9icK46tD1LdHOdysNA+R11KSNhPPoRBU/8YKpZcUyGI2i53PYTPLlt9MEcRKsqssurgVLkE6iYZT6sB9e2OvGXyyRqBm+17wesx6RhUpOjWq23SJRlgv8wSx1+VWiBzP0B2+uCalQsVUKwCKBIphoY+Y7K2ghiBB6dsbyeTK1lqaCUuW1m+nSx2i9gb9x1GBKNNWYmqZZ5bUsT8zn1uRH/GAWw1LSY78ejSUatVSo+k/Mu9onfUSTI39cIG4uiVbFdRMReFg2kzblIHQdMEnIqxuSbRff3/KcG5L4fQESqnpbDVjXkF5H4OODVTVqKEYIQpWQZOliZgxafrc3x6Hk+CIgkKpJ3ZgGZu+oziktlmy/n0hByjeMEVviCqSBVqeHTItLhZPW+4xtpaRnqe2XKtqpAGm6qd73/ftibh/xhVDRVNN0M2NoA79h1Bwmpmmcma1JlqGQBeYM3PeBeMLM6S9JdI1SRtE3n8t8dzcemYoKXYb8T0qVU+Ll/lbS0AiVaWDCOQiGwhyOdopXV/FBYSYJNjtpM/0xNS+FKj1W1EintINz2wu4z8MOtZAFlGOlSTNhzj74Q4cnbKlS0Ms/8Q0FD6mPi7imFJm9hHIRBn1jcQuq8eJ/wai6QQzeWIHQzO+1sd//AAJjU/lsIUAlrz3ibGP+MMMn8G0SCJcHck3n1/4xnyIJbA+XBu6R3neOUaqnTVXVPlGx0n8JHOOR6Abb4b8O4uE8I/NUPlu2oBADc+pMEnkvfAmX4cmWpeVFDNIDASV/Xbn9sBplToJBWRcsB3na9zgVgXdnZMjpwEvxblmamjrp89QghSJmfwgNdd7kW6YW1eP+DUKoAdNhGw2JHe/O2O+P8QqEGoyENSfTF5CNB1dBJ8s8u0jFPbMzULsLEyQMV48LcaZ5dpStnpHB/iOvXKqx8siSQPz77fpg/wCL8+lKkLDUxjeIHUxv6bfnhbwetGWV1pmLsoM3A39bxjWaooXpvXlyUJFOmLo1tItaZmZ6fRUVvZssql0C8J+EadUs1cOSQWAjcmYE8o3N55XwX/8AGsuNFGiNVdoEi5UcyQLRF/pghviJRT+R0ZNlYaZMSB6Wvib4Jy1RfEruIr5jaBdVk+UDlP5RgcmaSjb0HixyySXshguXFNVo0p8OmI33abk9b36T6DCrjFJmYU6R80+Y9J5HoTh5xRzlgqv5FqEhnF2WOXYbeYSfTfBeS4XTq03CCGW66Sbjc7/i/fLEUIOTUmerF8dlX4ZlRTRjWZ0ZIKpyYgzI9454YcSalVp0JsCrnUAQSwabDmIueliO7bKZXxhIQMNXyncQCAO4Bue5+i7PcOWnq8RlpEkkjUXaY308je8m4w1XY2TUgNeAmY0qZub+UA3kmfMOYvF5xrNmsNIpjSBAI8qgT3k8/fB2X+Jcsi1FJYC5BIDTqiRtpUC1jit1fiqo4ZMtSNRjYsATG43+UWP542NzewW+KLPl+EU2UFtbNsSCw2Mbe2MxVaPw1xB1DGvTSfwtVaRFoONYZw/yFcvsUADf6Gf3GC8qHso5rt2N7exxBlqWoH6D1J54JCfiA5yJPK/XkLY9KT8HlR7Cc2vl0BQIglpkCTI/Sf7YIyHFNKSQlQJYawYBIMWG4NxciJOARWY6mBAWIiOU+09e2GnCabwahBKhIEzpkMoG5N5IiwHPphcnxVlMVy2FUM/UcaKpUVIMUwihVEWJG0yQ0GbAE9MB0NM6Swud2H4pBnqBa88jPbBvDAq1VZzpqXbYRaDfckyJ732xNw/gpLsSyqT8k+Ygap1EbQINz6CdsJvkxtUjXFeO6EqCp/jEeGEGxkku1uRuJ7254r2TyGczDnwqNVi3JEYxeTEDFzz1VMhR8YLNSqSFd/nc82PMKOiwNhc4D+FPjPOSwNdqVJiSTpHPoYt7HD8cVBN0IyNzdWKeGtUy9bw8wjq0xpZYafzw4r/ETu+nLqfEB+WJj1/THPxL8WJUp+HQJYzD1TY99J3v1+nZB8P8RFCodKa5H4iR/b64xq9nLWhhxfN1DCu4V2kVJ+ojlB7Yn4KKbDQEDVIgMbmevTvhfmMpDGp4emm7yotbt39sPeDMNcDygTAI59cJk6KIKywnMnLAIp1wJb9x+mBaXGW8zKFC/hB39Tyxp6mmmQDcmCPXHGR4dqqReYwjnY7iWLhObqNQhTPOf7nBtPOlNKusiJkn9yT+uB+HqyKEFoN4jE1YEmen7/XB3QtoYrmztIgdMA5ziK01JgTjt2Ki1hHXC1KIqEkieVwYx1nUVvi3EXqmUVvrAj2MY44flVA11S7QbIWYKv63n6YtOY4SqoSsbHnH7OF2WzNIFfFplwCYEwNtzzPS/XB3qgHjk9oqvxRwylU0unzlSH8xMRIG/pP064reSDBhSVTWRjBUCZJ5rAJDWsRvF5Fsei8e4lkqjCnQoa6rwBqeVk2GrmImAARPPBObzaUGp6NqLKkKBBApFWIMyTq1CDvvgnl4R9xC+Gm70JspxCs9FstTpimySqF1MqusbxOk7sfbtjXBPgvNNqWtVFKkAKz1FkkyOtha23QYtR4IGqmoNRXy1AF5wAYM+VTaCTtB94P+1U6saC0M41L4lQKQRYRrjeTGn+8Mc32q/wBTsPwmPGrrv+RGOGLrQNUeoTEkiFgRYAbHTJ3vbFr4DQBe5mqTG8kDn+Uexwj4pmws1BEzp0gEa2iBNri0mLHvvgrh3xBQyFFi7a8yymFFzqbqdljeN8HDE8r9T0WPIsaqEdjHj/FqNXMeEP8A8RGkGwJ2k9pxGvHqOWRxUqotZTIS5IK6lIjuSTuLYoNHI5itUaoZpqwEsTcrvAG5+wPXF/4R8H5dFp1STmVESKlwpJ80LEKQ0bzYm9sbNJzdPX8A48kfp7Ysb4/Dq7ZPK1XYCXgSiGDJ8ovM8zyxV/4XOZmiHLBKatEMb3Go2AkgdCcehcLzIpIazlU/mMImF0kwBBMkCIj6c8Q8TzuVrUKmkME1qSVBW58p7n5lmBjbXhDSmcO+HlRtdaaxFgr/ACSZvpXoIsZxY8tlQiK4OmQ+mmqgLIHa43nGZXha0m30g7MzEnefKLz1n74YcS1JQoGlpZmqONTSeSyb+n7nA7kE6RBqpgAM1PVAmZN4E/fGsDUvhx2EtoJNyWCyZPOYOMxnFe53L7HjwXRUtMKdj2k39Oox25IJ6ERE2gGfpIxpq+t3cbGfv09MSKgFOZUk3M9PyGPUb9zyEthr5jTSnQhWdNxB1RyGJ8nmyE0kRTaLC0GQdzt6dvXAlVgFWQDI1KOk8z1J+nrhlQ81NFuT4izAkmZ29DbucJk7VFibvsccP1VWsJawVRflpkncwGn2nacC8f4lSybgELWrQG0G4QwDFSN4MwnpNrEZvidcijUcqQ9YiHrbgn/TPIe84o7VSzEsSS1yTuSeZweLDu2Iy5/CGXG/iCrm6pq1jJ2AGwA2AHIYMocSVoF1k8jYACNu/fCJlg2vGJaTAmDYYocVRNGbTLXxTiuWFLwqFI6jE1Dc23jthT/CusNpN9gdyOsRtjnhmT8SoFnnb+2GebV61fRTmFGgQb23++EP06RUrltjHguSqVY8V9NFTJ7HvN+18OM5SHjfyrqqwDa5G5xrgfwFma6srPopoCW1T8wvEDfpjdOgUCjUA6MRpg368sS5CrHoMRTURSJOmZBwdwnND+IWQNMWk7deU/nifJZ2nSIYHzGJAECcdcPo0nrM9hM+UCwPUfnhaoY2MaDfzCIYKTaSLk98MOHKHBFrbzis16bUqoSowVigKkmR9rD64s+Xq0RT87aWUTqBEmB9MEuwZJpEn/b7yLifbHOYqBF1AKAu5P7+2K7m/j1UOhbk2/e1uc4SZni9aqrElVUEtpvLAiJgfntffBWYovyMeL8XpijUZybiVIiCbwv1BHtilUqlfN2EIuoGYMARAFhz6c8WTK/DlWoFGZ00kQ6USd77z2mbdjibM5KlRMK+okQsWiIJke8YBzp0hyVoG4JwVKZ8RgS1OX9TsJPqQRhX/Blqkl3kteOZ8xk27x6E4bjOQhBm7C/4QBNpPMk/bCrO8e1ArTRnI8oKgRad23NibWjrjqtnJuKLLweo1PWzAU6aAhJNwJIM3gxYFgBJ6yJX1OOKHanTBqO3yBRqJebGxtc8jO2DeC/AFeoQ+bqCkgOrwUMk8wDNh3Fzvi3tkKGRRq1OkiFunzEmTEk/QYW8Ebtk+SsjV+Cmp8GZqoqJmGFMKCxVfO5Jvqa+5235bYkb4eoCuiCmRThmd3u5gGTJneCAOpxDmuM5iiKtclvErnQsfhUGbdybD3wfwDjLVKa1HANTQ0zfVLKFj1ZT5uV8alKNu9P/AEE3zaRNnMzQqOGQl00jyi1x+EybCI2wzo8ZrMwFKmCHYtAFm2DDUYHTbrjj4e4GFrEkalNIkAgRqB0tY7biO3vib4i4d4lVGLlWpoQE6E8xcAwTyk4TVb6GxWNSpK35AMx8LMdQcaFVZEGb+by+3UC8nrdXUzNNJZR8i6ii3nSNmjcSNRJ5YsXxlxmotI6WCtCiSpuG/Eehm0W548+4v8buFA8NVXw2RlVdILMCAw+1r7d8OjDk/Sa8j43Ib/8AcvGprVFQsCxOiJaPpt0nFmqVZy9EEAHU5AiR8oIXqfW145YofwtL0EAUiATrUxq8xs3Ujph3meLMqJSbdSWRuYmJ7csY5ccnEQ88HKMH2H1c2Z81bQ25UlpE8jBicawrXLMbjUQSTO8yb39cZjflv3HX+Z5eFEgCQdv194xvM1Z0xy3gc949ROO6OXILEyPIdukSfbYepx3kgrHSxAA+WZ2JOPQfueYl7kx3ACyIABgXiAT9Qb98T0lr1XCo2hVkatR0qpmZJMRv6zhhnVlgoooEEjWAZaQbki5LHf1wX8OZNRVXxCPDcMtTWPKRpn0gMNz2O+FJqMhri5fYqHxBwtKZLJWV77BSLdQZIiOUiNsJlbHs9T/pbl31eGYDiRqm3cEWb1kjFaz/AP0TzaSadSi67klisDqZWPpiqOWPTJZYmuihpTJ2x2VtMYYvlRQRlqFfEVoGlg0xHMEggzviBUq1iZ2iT6YOwaO+F5vRVV+QjDvL5Mg+JSY6WbfnG8HC2nwN1VTpJLGw9pxdeB8M8OiA/wA25H9MT5JLtFOKL6ZZfhT4pIpQQ2kXIMAnrg/jPw/RA8ZSys1wpMkliSSSTO0D6DCPL5cKQwGqOXL1ODONZp6tSm9QFUC6YU33km1v32xNJooSDafB6NSJDWHzdW5ThjlvhilqD6yoB8yiPqMLMhXY09NF1idTgmIHr1wxyvEgd2BG0jGJaNcn0HfFXAlqZcpOuII80MI5jr6Y8q+JeHJTKClmS7OJcf5SdgTN52w6+IqTqzVP4llUiDM6ewB29vzwg4bwQ16giV0iSYtp/ETzURfrcbTgXLdvQ+CqNJ2a4L8MNmKh1uQB8xWGvtpmYn6xi65zha5WimsCmKpsARcyIJESbDcnefTAVBlpkU6cpR83hspnW6m08hq99iLE2YcV4uld5amKpUDSCLKdrdb2sL++FylGff6C3NKXEN4/mvEC6WkFQCoMkWjb74pHxBnjSVAtMyST4j7mDtExAsII5Yb1804LMRpYbgx+KQBHLY25Rhdx6jrpUNQKgs2pjsJgi/U3se3UYcopysxNpaAKVMVgDUdqjEWEwqCCbgdzt9sWj4W4WEenoMPBnymVBv5ZFjbpedzhTwXhVPw1dmGltzcMJN457D3EdcXX4ZyiEljq1fh1GSBECST7x3jtjJQ3aZvPTTHVGoVUs7TG8Efv2wrz4SqyGqH07qb+ZvTko26k+l22eIUSxlFWSOptvNo9ThDxbiS13R1UsBIBBA3X5hMEWvJAnpglQoqvxXWLvpHyi46AjkIvFgSZNlAtMYP+E8vamWOnShYW3VCWvNoJIt3xmeyq1jpe8gC3+VRMTaTO4A6YMy+TY5Wo6aiHKiV+bw0MuR/uIn0K4CaXGg4t2PspxmnTp0yAGINRbMSdMWuepgwdojFaz3Gq8sygMwewInyzsRz6W741w7ON4q01tTRpBYwAAGB33ltPuB3wRxjhRDEMYU+UlWGobFZFxDAWPv2Ms27S8DU/l5PzJWzYbJlqqqSnzCTdWJiGsRBkbcxio5jhNGvUAK6ZeYIGog7aSIDf7bHoMW/g7JHh1W10ak0/MVNp6iJCkC+IuG/B6+NoczlqZJbXZlKkHT6Hr0Bw3H1oKdbv8yDI/ChyytVZppFJBBgrtFjHlb3IjvISMTWqioB5EJJkWINrdRBN+oGLpxv4rp1adRdRQEgJAuUUgkr0LEaR0A74qvE+LeNU0eE5lQS1OzKJEWYQ0WBEA98a4Rc+XZPHFyam9MfZLh9NqamXaRMhjGMwopcTcKop5mFAAALqpFto12jG8BxLL+55dkq3lqA3Ogj6ss/v1xhqeQAWMR1tv05mMRyQZKGHBPYrI/8Aqb+uNuWpsNMQLg3g2BH2vj02rZ5aegyhxEghbxfVfc/26HDL+IBkPpD+GVlQYuIkjnAH3wlWshBOkszGZ/OTfUftaZvGDA28nUApIAgkHsZ2PPf0wmSVhY0vHYz4Rx2rSqaaFepTprFhEHqdLArqMzt/XBfG+KZuvTFLMVjUQnzIoCX5SBpBEXvt7YrmRpQzddDbwJt0PTtixZ2mzIbatdQaBHmKaSSBzMtb6nngZSaaoYoJrZVMtwtGrKZUJvGx7SDe++LXkadFAbi9zhZXyJ1MlRV1AagFGqLmwJaFi1ukeg6pcCDUw7VGpLMCZaf9omT7YN5ovsVDG22ojirxujTWCR2gYxfiKkAJ59tsVHOcHrUiJZDI1KGYBomASrbTvg1a2You1FqILEhTCq0kHkVt798HUa0zvVe0yw5n4ipQR5iOZQEj68jjfDKmYqACCtM3lyPr1P5YTLxWrAHgmGgDynSSQYg7THTvhzlP4l3KMkALJI5SpIPe8CPXASQcWeh8MoZHL0CHVnZrki7E8goH5YUcep5QLFDxxWf5BKxMx0M7bThH8KcUppVY12UBOTG5nyzB2u23vyw84bxIV6xYmgiUz/LMhSRNiZvcx9Nt8C5NKlQSgrtlXzOReudRpEKAUDBmcSBDQGJK6iCAQB0wZ4zUaD0kUKAnmEksSBHmgEwSLCw+k4c1eJ1VAqq4UA/4Y06SZOoRN2JgiD1w44StRaisFRg7AmEC6dRJOygmOc874RJORRGSinoreTyVQU7UXfYEOvldfN5xEQfl2g23wzOXqKAlISWMwQIERYEAea3afXew8VzzU6bVCCFUEeYgAkmwgbYWPXrFQwRVLXJ+YiNrWtgeCszlYG/AAxU1KkrvpjbnA2vgc5WlUPgt5tBMWiQ0eYdSVUWibemIeI/ELhQNMmZ5gg/SIwvHEDTTxAVZyRAHmi/UNf0IwxL2Bb9y0JwGlTVECJG5drnsBN/pgnL1vDBEhiBAgMCY5A6rYpX/AMqrFgv4vxL36f1tfDYZavUUVPMGAEXaD7RfGuJiYT8T8dYJeQoBLkWAAUkKJklieZ5chhFw3MFkUgXNgpJYQNMnceY9TMSB6b43lKlSQ7QdMlQrMQLDUQJgCee84YcL4RXWmTTp6VZgoeofkgE+VSAZmd4vjdIGmyavWUsFJ8zmAVuVG1hvaAPWJw/q1VpU0RCdIW9htHlHSDoHsMLcxwSmGYU2liunUxuQduUXvEcyYwdUVSdIAUslif8AMreTbYRaPXE08jb0MjFLsXtwZm/ntUBOmQWY6RNwpIEydtvbHXxnTRtNYN5WSGAuLMRPoCV+2HxyiU6Pi1YZEAmNzsPf0wZn+EUcxRV1RWGkhQWK2MEgG4B8o3B2GKIYJV2IeSperaPPeCsxhF1+YlFEeWedib3ncDn1xYOM1SyBdS6TGsg/OwC+brptA6wTgWtlTRTyAI1RYVTbSgmSSAfO8gf7VwvyWRqtAZiuo7WgyRDqTsDzHaeeI5pRToZnf9J7qjM+1GV8R2Z5EKDyF+fIemJszCIrKJIWWtLTBlQdyIMkwPywWnwrTpE5hmuB+O5a42Xc7Ry3wFnUpZpi7VCrA2p0/ma28GQt436YyMWtE2HLKqtizL/DuXqKHg+a91E+83nGYbJnCoAFJSBbzMZ94gT7YzGv4mvI/wCdA8deo2gFmYhVgchuY/P88EUaXiqqhiSNQif9JKwORu1v2YdQamBMEcptvv7CftiPKOdLAHzGCItdeXXVBOPWrRPdMJTJF2BUwCImYHKZ5bcvTEmeQp5VqXmQQZk2keUEctr4Do1ySS2zfn1jb9nBNZNIEbQDY9Yt/wDz7YBpp7Mi5O5Jh+TpF9BqkLJMaRcldJ0mNtxe8TteMM+HGcyDVY6dU9QOgA3jZYHTnhDSqaGE6ZQnymYsYHfeT3jBvE3OtHR/N5SAfwsCbc7yOfXC3HZTFtrYRxGsXruxWBBIEjZncgkXmIA7Yc5BVZU120mdYa4A3mBs1x1by9MV+nSbUXBgn5vLta4IJBWT7d8PMnWWnQc6qfmUQAYgEgX5ybkiJi3bCMnVIZFOyXOcITNuCKgBgiOoEWH+1Zj09YsXHOHDK5dsyaYsF/mNeSqqogdTG/X7VzhuYnMBgSBdi7bBAGEjkBpmw7YXcV+Ique/8apUKU0AZZBuYgEjqQSetx3w3FG1TByyaqh18NcQNZhXYhkp+VaZXUQLAE9SQBiyZ+r4p1SKfIALHljeYAJB5DacVvga+EgpIZEibW253O07Y38Z8TdjSp0ap0hZemBpBuJg9f0wTS6RiflgGb4ZTqvUdKqlyoMNsGtF+h3H3xFlOHN4lCnUUOxkxMW2i3LvhGtIBvDZnU2gn5dzA9De/rj0zhnAKa01r+IA6qJuIIB73G+MejVsXpkMs9RVEmF+UcibW77xhxwBTS1UyYpoZY3mZmSefMe2EWYqHXVOWKglYUAXJNiRO4vblucbq8UdBllp620sFr+XUQBEjnM3vgaCstnFkSojrWgqTKibwpMEAEHn64BGaQqpChjpGgOxnTPLmY9SeWB0Gmq2otqdiUIE+SZAjYb7TPlGCsjlmDNp1eGt5ci+1hzHLYdMCEI87wYaQyqZ1HdTAHWDNziBODmxqyqAeUxEfSBsOfti7ZLOrUpBiAovKwxPbcAXwClfx65DB10zyMEAKRbtM++OujONi3IfD9MCbSg1RBnYwB9ged/pynFUGYAq+aARGqwEKTa15AGnb5sNqmVqeG7p5amrWdW0eaAo3Fp+2E2fyaMAQytA8qwxZVOmVYqDqA2kwYi/LASfudaidIDTSqKQDNVkm0yN7Cd5E+3TFn+HqRqrV/CDHlIvNyHHsYNt/S6c8PRwgpsaeYAbRLEapB2O4t1vhhkKTqDNIIwaBbysQBc2HKRqEDzfQU1d+A5XKNeSLM30k2alKiRESSVPpcj2XrhW4atVZQQundY3BO9tyYsTsSMWStkGZiwazLBUi8iZvM9x9bxiv57h9ZTUYAAEhVbV1kmxgRbcmwG22Mq2auPGmPkq1Gy7UoGueZF4IMc9JKEGb74kyVUaas+amsHymxi8Rb0PaJxV6WeYTQpMQ2say27nYR0AOykDlfkH1LiOpjRpspglXgRLsu/carSO/bGt1SASu0KuJ513oPVIIeZIvaVkReYi3LAFPMVNWrSBTPmBmDfkIJ25zG2JqmbKGolQbkhvWbD99scUwPCJAnS2krcGG+WIB56h9OuJZXtJbZHluTlCK8hacSCozQCYMA7CQRPt/fFX4SwWuWUEdtRg7iSTcj15HE9fMlogrB5TyHW/KNsGvlKXhioWI1X1SAUlmkxyAF4nDMKaTix/wuKWKLcxZmcrRLkzUE3gVWETeLWttjWN5fiVILBaCJHmABiTE2N4xrFNP2GuUfY8zRiIHP8ALt054lHl53vb098QoBqJ3t95G+NVIO07dNj/AHx6bR5ZYsjWVqRG5kmPr+U45zrsWA0iVWIsAIuT0v1/XCqjVUqLFTpho6/XniwcKzSsoDKJAPmO+kAkweUxHtbEs042URlyRFwml4hqlkBYqWQ8gZX9Yk4k8DT5QT5C2naxMCJ6CDczzxzwOlUeo6h4UqQNUgRuTe1oOGq0lLFS+oBdYJAAYKZJtsCqsP8Ag4XkextUqXYrTUlAvJDeKNJ1GArAi423XYzaeuN5dEqAqNQLlQhHKPmBAPPUL32vjpU/lPrkAslwVuQre2nsYtgShxFaDllGobqDzJ+UH3g9wDyONiubOU6jssnDuC5darJWMpSs6arM8ajJF9FMXN7mBzxUuK1TVzdRlhRNhzAUc+8CT3nEFbiDqlRSZd5BJ6TLe7NEneBHPAfCr1ANUapE7XIj6YsUKRM58mi+ZasRTUINAiSx58/tz9cCZLgdfOF69Mawo06Z02vOmTed/fBlXM0SsGdCqASpA1WgLPItAxX8nx7w4VWK2jyTE3vfc7et+2J0nuihtdMLosaJ0rpaxPnGllgxB3Ei/wB8SU+OMaPgupYsQzARGkenX+mOeHgGmahqaY1TqiWm2lRfmbkScEcKyBNRLMupiS5HpYcyO8+2MYSH/D64WmlZ6cMnyiPKZXa0kz2E9sS57jxo5MqAVrOoaIPlhr33F59MOOIOrpSorOssGB2mAeew6Xjtjni+Qek4qsACVhjYyNgqg85AO0QTOEtpbY1J+BR8D8QzmhmamTTdtRcDU23ITAGLnwaotWlULlmYNcBtp5XMjbaBgXgPEaopqKoQFzDEN1BIiBHKIFsMMpxKmSxP8sI5Rt51f6rC+xEE4G7do6mlQXUojwxbzDqAIHpf0GB+KVHTSVUhVB8wIt5dz2/fLA/F67IAi6GaqQILQpEzJaeQnb74Qcdz6tUZalYmVCEJI2ALBRyvFzvJtaMDJ1qjLrZznM5VZlv/AC6kNq1SWC8p5x2tjlqlJeilTYNYxf7RhZksmukLSOlz8zklnHYn1vA0gjlhfxmoxUVG8s6kaBNwAQO02buPph2OSb4sycWtosOazvhiXZZU6lJAtcERF/ab4J4B8ULVqPTXxCSpbSQSp5HSPmuLxEm/vU+AvTZflQlhZACWkSBuTHUevLHRzBRrlgJkWBk2hZZZG+/64GUcew4/MZeanFmSoCCdJ0lgLqCOa/iFgZEEc7YP+J8+Ey9ViQKZQBSADJaQP032OPO89mqka6krquW5n23I9Bc74uWS4gK2RCAgsyhQRLaSLLrEH5tN563thEW6sOS2hFw3MIlE5g0wrOwphgzEn/M8GAIEjnfnbEmVouPPJApAwVFiCygWgHqI6AeuG+d4QoVPKSKanTTSFWZlieQk7DsbHCanmzRFVtZYws0zBCTHfSXGnkIt6jC5O0MirehjxnVVZKnNlB5WJF/aQSPU4qXFuM1KL6EIAZQCItYqZPUyouZ58sWbhHFQaNRWbVLag7GWAuYvyMza30wBSq0KqBnpwyEvq2JDGOlxy0mY7YGLrJybtEShOOd+xzwnJKXFUhUaxCnYHpB9xaNu4wP8QUCrshMq0kyYFrj6z+WBcpxArWWATTBsS0kc4nmLbfoMMOLcWoVJq1AWqtyBAvtqiNrRynDoSTdBfPjkk0gLL8KqMikClBAPnRGb3JMn3xmI8zxpVaPCK2Bg6RuoP+XvOMw2pB0jzimjy0biRET1B+gE+2N5WQ69SRb1jBOWqlajCbGQetxgWqoBO8giOX75Y9LvR5n3C6uVVWGlpG09SNz6E7dsGUqvnBmPLp8oJtf0xBw2mC8E7iN+Z295t6nGIrJDFWKwYI53PMWwiTYUuUVY5z+cIhYZQaaHnufNyJiQYjlI6Yj4dnNDKCJVSFZZiZZlJ9CpI9hjg8YBZWWmrMCDJJIIUQqmTEgc46DliTiGe/iDTMgM0Lp0jylQQBeTG25teI2wqqVDYzk5XRiUqoLU3pxP+cC4XaLW3AB9e4wq4llawXxJ8tNhLA2DNcAdx9vpixZ+kTVGoK2sKQbrdwDpsYBksDJ5YS8d4sxC5ceWkoE/62jVJPqfpHQQzF9VhZX6eIhrZglAsXv633n6RifL0QtmPQyAZuD+RH/OBatQa5Gx/cYKXMgzq52J5+30374rfRIu9hmZotIRlCBgCDyJiAd9p3jB/DMgikawSC2mRBHrt6/TAK1NWmFgTO7H1tyBxbeD5sUCpKIxP4lgkt0EGScTTboqgk3ZHxrLF0NNdCrTAYmNJk20wJmyzyA6yTgbLGuHTSwSVsGF9IvaLTzxrPUfELtULUkeoakGAZNoNiRe9+vvgvh3C8zXdoRVBHlY2QiIEEmY5xE4TY5IecQzDVaVEUSC+rckDy8zPTmfTDCvXzTVEC0Xq0mHlBIGuIBdTPlB5L2kjEGU+EWpU9JZQhvUgklgPwCflDHfqABsTiwfEfxAf4JiiiaXmgfhGk7RhfFO7HKbVUR8M4S1Oo4q12pltlBXVAtoi4aIsREzMDFjy/BafhEsXYhTDEw09yAJvjyTiuYpPmA1LQFYLOkCFMC9usfUnDOh8bvoFJXAQC03G0382qL6bAGYFhgYSUW7QWXG3FNP/RE+fLVwUkBJUEmQArEk73ZiCT2gWwXxChozFRWXzByRPMEkz3n5h64X/wATS0kAgBrkq0gT1kaljnBeLX2w1bNtWFOCSyalYzNgbC8MRcn5eeFQn/Ut6AyRk+lpf7B+FktmnQQQtIszQSSSJAEbwSfvgDjwCPV1AsagGpBAQMQNLcx5diO5vjvOUylRmAgBZfkSJue5ltu+B0D1rmCu8DckA7xtY7fXFCVyaC58YEeQouWDIdNPVB1KJXsAokkWvEbG2LHXyrFlq5ekKjOYDPJIkkyBGlQLzudr2wF8O1adMhKqjTGmSbKNgTeblmUxHI88OKbLl6ikCplypMrK1EInfkQLkgz9cIncX9guerF7fBuaYk1VqXN2B13HpY9ie/XBeT4slHUNBBVQF1ggHYLyiBJY268zgun8bVDYmnUM7gNTEcp2IPpjdf4ioM4FWmyytynnUE8ibHaDYdemMkub0bCfmS/YhTi4za+Axam8W0N5XuNj/mgf0nA2Z838tjIXSvmAMlQJN/X74Fz6UnYvSLodgqAiCIGwiAd7Hnhvlx4ylTpaoo2aDNryCInv2+iprwDlxqSqLaK9nSlNHKkMyi6iI0yN+Yvb3GBdasupSIi0flhvmc5Tp0Kp8JSE8tQqiqZZgNI0gEkDVe22FfiUKeqlVBR9AKMSTdPwxyBHPmYOB4OSRLlxPLCnK2gNKyeAWdZZWO1rcgIIvHPAOWyqu6l28ob/AAwTEXkkmL7AAfbm4ZqWjy+szN+pnFYr5+ahVIInePrHW+H4pSlaRLHLJ+iMVZNxnNh69Rid26bDkPpGMwBWydQsSAjDqBvjMVJa7KlKaVcRXkivigmL6fyE4gam0XmOvp/bBNIf4bDqV+hkfY4i8cSJmNQ+lv1OLfJJqg3JunhxH8zUIPQf0wTWSzFWuu4EGQDupBjnJH3O2FbErJ2M2+v9MG0QdOqpJklgvNx35hd787i/JMo7sJOT0cjPuzAViYkCeYXbeNRjucHcOqmnmPK08yZiy+a9v9OAOIMzMKjQt7g7n26Rb+5x2mbOouAZYFQJt8p7elu+MkrWhsZUG53iuimtOAQguYve+/uY5wRhI2aFaoCwYCZ35/YAYkzWVJkGSR1t6/pODMlwdShOtNRECzG5sAIESTgocYq/IMnKbrwI2AJI5cvTHVKhDQcWGh8M1WXS7U0IE6ZlhFr6bCehOFvG+CnLVTTZ0J/0sDuBvGxvsf74epJ6J3BrZcfh16NJCJMmLdf7TgvjfBaNVqeoPTJ5qRAEXtMkmBhT8HcaNMBEdfRwp+kr9r45+KuO1kqadbXXUp8o3J2CAAC0YncHy0Vqa47Oc7wBaWtySKQGlAzDxG83zQLRvZjscEUeL1AWK+I3mBKCFWBPLUd/7YrVXNFlEltUSLTJO8kn6YJySFvnfSCD3M9z1wLj5CU60XfK/wDUcu1NBT1STNNeVhEnnzJ/pixtmcyyOiZeBUUwVC6RM7335QcUXg9elS+RfNIJMgkx7DD7IfHK0pBJkzbpvf8AtgHG+glL3D87/wBMjUQO1alTJYFlVDYCIUEQBbcwe2ElT4WFKo6nToKORUG4IUmQpvHlifynBfFP+oZYQu4uBJi/0MwcA5PxqmipW1APcL8pVNQljA2M26/cJy0o2HHLKN1sFzWRChNBKlplDHSS3bZbdpxJwmiKgHhvWpWGpHMw0wdJjY8rG8i8TiTPrqem5AChpEWEksCI9REmTY9LH8c4bUpkMCEp6QVcmJJGrSoi5G5IMAT7qxPasyU8iaixBxes6Mzl3ZdUgGIgdiCASRuAMTcK40KvmA8PSTIkRBve0YkqZQeGUmbGJuZbrz54ibIBAqBajwbkhri56bSScXKUBVyYfmaF1qK14BG+ki14nty54aCuz0VNVryBGm4DbARYgiIJ798Jk4e+kEONLAjQ5iCNiOzcxyg2xxWrwACSHWy6WPyyCBBuIvY7TifKlPodHSfItOS4TSIZpMc1kkRE76diLxNp5YqfEaZQkw3mOoRYJqLAb94G9h2OO0z1SkvlZ5J3k/Q8jOJ6/wAUGFFemKgYwbXP9JHWxwuOKUethPLxWkH8A8Wtakp1LA0qbgEG55Wi59u+J87m3plaiuQxMFhEE6jYj0C+sjE3w/XNLJ5rMSFZgaNHTI2Uszesfcd8Ic9mdaaJgVBbyndTNjNjsYwuWKmmFHbbXtRdMzXXOUCqQHkEgAAkxHrHT6Yp+QoCoawZmWpNuZhd1hgQetuh7Yh4fm2oMhDOrydxvEW2gzecPc7STOocxl/LXT/ETYmI+ptY89t8dGLXYqEZQdy7/kRPwlHBddEFJupG5jaSBO4259MKc/w/Qqs2xbSrAAAyLW5Rf7YerW00ULQEN2g7QTIj32xBnc+r5dQkFSTuu1iCLiAbz12xkcs1Oq0L5tZKS9IryfHVpIqMhZgLmdybnn3xrAoywXyk3H+lj99WMxV6GULatFYo5kxAmZkR1/4xoNO9h+WN0qkXBuOmJK1SFTygE37meePRPJsmzFTSZFxO0b7Gb+uNtXvrMtuCedxYH0g4izhkJHPy/T+xGI6dQwREzf0gH+mA42h3KmTPSLKdMHTc8/ty3H1wzyTaQobYrJnq3P3G2F+UoyWUPBIMQN+09D3xLckhiAQAPSNIH2vHbC57VDIa9QVmxGkyCCBf0BubX2P0xLlKtW5paREkwVX5zFxI68h6YgzbDTTMgsQwKjlBMTHYxiN2V1QJAa+odZ5X3AjflPpgEqRrlbCM6tamhAWpTHVU0AAj/NBY35SBietTjJ0/KsHew6uZ9flv3xg4kr0/DFEB4gnUxBg8gBY2/ESB+RAyRqUad50KCQSRYyN+R8sAHkMBOTrfubCKl9SF4+GyaQqoSLauoPSDYiLzMxHY4CqZDM5ipH+I06QZEG8WJi2LDwnNBV0ltJkr5rQHH5BgPZ2xHkc6KLopJXowItquDY77T0xqzTVrs6WKGkr+9FafJ10sUcEHcTuPTHAqVByb6H0/O2LHm6wFRV1GOZ7zIMz0Mzh1wvK+LWQaggQS2qLqGLH1mw9DONfxDXaA+S+VXoqNDIVnSVp1DMn5TBAj8p+4xNkOCVqzKB+I6Z3vDQLTc6SMejrmtdJdAAHmC7CFLHT1tIW2FXDM0Eemo2mVgE3J5yI5x/7d8J/9Tfgc8KTSsTUvhsgKzMCrgOXALQvQAxBtA37kAGTqOaNRyzPJOlBt5VUmZtvpnDXNjR5UYeVyehXUb2bcTPaYwnZAPGZFUCmWT2LwzTzEXkbX3F8JlJ5FspjBR6HfC6pqKrAm9UgBQpIUrrG6kiSW25nkbYC4lqKtJ1OAVZmJ1ENKiZuAJAiYiDiBeJilKgABXXW03Gg29TJPP8sHZrPsrMrH55NNoFw0Nz3EjUO0g8sLri1QNeqhRkeEsp0kiqoBBVSzMxI+ZQSASvQdhBtgtMh4aEMFY06saoF1YSpI3jVHUQTgPM5EsockrENFxpOmbfSPUjBn8aXo1NUiqBpJmSVN1J77jDpTctjFBR0Q5yoaZ8M3ZWghbkn23vbAlXMVH0VGIKwyrqGkkA3MxBPImcC8fMZ1nEkeJflEGfpH9cOOIcRpVfDTSYhikMqCWqEldiBuBNgYF8PctImS2zmlVYAnw5PMACQJAA/1DnI745Z0rNK3CmZIIiOd/b7YBqt4FTSyPpPzAsZg8tgsyOmCctnlJUqrFBBCsBLuNtUD/DSR6n7B8xrZrjuh1xXMg1ctkVMLSXzx/nq3M9wIHucB5fL008hDRElmvpYwJEbASBvjmrw4qWYtrr6tc7Xkb/ebncYFqMrVWQliurkbksQb8oA7YTJ2yvHG49E2cqsjKpUsXZhqY+YTBDDtvgzhX/jMXp3O1/TbuO2GWQ4QtSmFDhinlCjTM3G55C8gScLK3DTqalIBG5uB9x7YBt+AX2M+M8OXMU/FpJpqgTUTTczzHX8/Q4rRqKiaCSZcWYgmbg2XYQeuG2XzFWlp0nUEUiOt7gWE+98Q8V4SmYAq0IFSJamP3AbtzmcMSETVKkKqyDUbqOUSRHbGYdZHN5NqanMUqgrRDxYSLD7AY3g+LM+ZXueYUh5T6/rjM78tP/2/MYzGY9Pyed+E6qn+UP8AefyXBOUH81O5P5HGYzAPr9w/P7EnDj/Mp/v/AC4n0jw6hi/mvz3OMxmET7KMfTNU73Nz39BgXJbt2uPocZjMdH8RLH62SZAf+QBy1f1xasisgg3BRbctnxrGYVnKodx/NgHCEBqkEAg0xI5G4xx8X0FUHSoEOQIAFpON4zGR/uI2X4hdRb+bTHISB6CcWfh6D+BzDQJFVQDzHmXY8tz9TjMZjM3aEv6/0CuBmVUG4MAzzHigR9LYndfM55itA7DSLDt2xmMxJL6ix9r9CLO3FWf8sfZ/0H0GNaQKlAAWNVQe4LAGfUEj0JxmMwXsOj0xbnqYg2H7BwZxn/Byh5yRPbTTMelz9caxmM9v1EP+7+h1ScwwkxpFvc4ziyxWpxaQk+yCMZjMEuh+Tv8AchyImo03339BiHidIKxgAeXkI5HGYzGx8CcX0AfG6pFPLEEyaNzNzBMT12wRSXzP/tA9tJt6YzGYLL9IxdMb8Yaa7A//ALE/I4U51iMzUg8z+eMxmMfY6A/pqBSpQI/lg26xv64s3FEDZWWAJiZNzjMZgPID6K3xI/zGHr+Zxx8O8+9Nie5GmD6jGYzBicngkzlMazYfTtjMZjMc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27658" name="Picture 10" descr="http://pds.exblog.jp/pds/1/200611/18/68/d0094868_10585212.jpg"/>
          <p:cNvPicPr>
            <a:picLocks noChangeAspect="1" noChangeArrowheads="1"/>
          </p:cNvPicPr>
          <p:nvPr/>
        </p:nvPicPr>
        <p:blipFill>
          <a:blip r:embed="rId4" cstate="print"/>
          <a:srcRect/>
          <a:stretch>
            <a:fillRect/>
          </a:stretch>
        </p:blipFill>
        <p:spPr bwMode="auto">
          <a:xfrm>
            <a:off x="5004048" y="4149080"/>
            <a:ext cx="2880320" cy="216024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b="1" dirty="0" smtClean="0"/>
              <a:t>分類</a:t>
            </a:r>
            <a:r>
              <a:rPr lang="ja-JP" altLang="ja-JP" b="1" dirty="0"/>
              <a:t>・評価の基本的認識</a:t>
            </a:r>
            <a:endParaRPr lang="ja-JP" altLang="ja-JP" dirty="0"/>
          </a:p>
        </p:txBody>
      </p:sp>
      <p:sp>
        <p:nvSpPr>
          <p:cNvPr id="3" name="コンテンツ プレースホルダー 2"/>
          <p:cNvSpPr>
            <a:spLocks noGrp="1"/>
          </p:cNvSpPr>
          <p:nvPr>
            <p:ph idx="1"/>
          </p:nvPr>
        </p:nvSpPr>
        <p:spPr>
          <a:xfrm>
            <a:off x="457200" y="1600200"/>
            <a:ext cx="8229600" cy="5257800"/>
          </a:xfrm>
        </p:spPr>
        <p:txBody>
          <a:bodyPr>
            <a:normAutofit fontScale="62500" lnSpcReduction="20000"/>
          </a:bodyPr>
          <a:lstStyle/>
          <a:p>
            <a:r>
              <a:rPr lang="ja-JP" altLang="ja-JP" dirty="0" smtClean="0"/>
              <a:t>人間</a:t>
            </a:r>
            <a:r>
              <a:rPr lang="ja-JP" altLang="ja-JP" dirty="0"/>
              <a:t>は違うものを同じとみてしまう。二つのものを取り出したとき、類似点も相違点も同じだけあるにもかかわらず、無意識のうちに、違う物を同じものとみなしている。類似点の方をより注目するのである。これは類似点によって、モノやコトの値打ちをはかっているからである。このことを論理的に証明したものが「みにくいアヒルの子の定理（</a:t>
            </a:r>
            <a:r>
              <a:rPr lang="en-US" altLang="ja-JP" dirty="0"/>
              <a:t>Theorem of the ugly duckling</a:t>
            </a:r>
            <a:r>
              <a:rPr lang="ja-JP" altLang="ja-JP" dirty="0"/>
              <a:t>）」である。</a:t>
            </a:r>
          </a:p>
          <a:p>
            <a:r>
              <a:rPr lang="ja-JP" altLang="ja-JP" dirty="0"/>
              <a:t>例えば「くまもん」と「土佐犬」は違うか同じかを考えてみる。同じ点として「観光資源である」「ブルドックではない」がとりあえずあげられる。違う点としても、姿形や生物か否かという点があげられる。このように、類似点も相違点もいくらでもあるということが示せるから、類似点の数の多さでモノゴトを分類することはできないということがわかる。「みにくいアヒルの子の定理」は、このように述語の重要性を決定するのは人間の価値体系であることを論理的に示したのである。この定理は各特徴を全て同等に扱っていることにより成立する定理であり、すなわち，クラスというものを特徴量で記述するときには，何らかの形で特徴量に重要性を考えていることになる。従って、特徴に重要性を負荷することがパターン選択の本質であり、人間は価値判断によって、認識工学では特徴の重み付けによって、行ってきたのである。観光資源に関して行われるアンケート調査も、この思想により行われてきた。</a:t>
            </a:r>
          </a:p>
          <a:p>
            <a:endParaRPr kumimoji="1" lang="ja-JP" altLang="en-US" dirty="0"/>
          </a:p>
        </p:txBody>
      </p:sp>
    </p:spTree>
    <p:extLst>
      <p:ext uri="{BB962C8B-B14F-4D97-AF65-F5344CB8AC3E}">
        <p14:creationId xmlns:p14="http://schemas.microsoft.com/office/powerpoint/2010/main" val="2424258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客観的評価</a:t>
            </a:r>
            <a:r>
              <a:rPr lang="ja-JP" altLang="en-US" b="1" dirty="0" smtClean="0"/>
              <a:t>（情報論）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規範性のある観光資源に関する法制度は、</a:t>
            </a:r>
            <a:r>
              <a:rPr lang="ja-JP" altLang="ja-JP" dirty="0" smtClean="0">
                <a:solidFill>
                  <a:srgbClr val="FF0000"/>
                </a:solidFill>
              </a:rPr>
              <a:t>観光資源の範疇化</a:t>
            </a:r>
            <a:r>
              <a:rPr lang="ja-JP" altLang="ja-JP" dirty="0" smtClean="0"/>
              <a:t>を行うための</a:t>
            </a:r>
            <a:r>
              <a:rPr lang="ja-JP" altLang="ja-JP" dirty="0" smtClean="0">
                <a:solidFill>
                  <a:srgbClr val="FF0000"/>
                </a:solidFill>
              </a:rPr>
              <a:t>評価制度</a:t>
            </a:r>
            <a:r>
              <a:rPr lang="ja-JP" altLang="ja-JP" dirty="0" smtClean="0"/>
              <a:t>を伴うもの</a:t>
            </a:r>
            <a:endParaRPr lang="en-US" altLang="ja-JP" dirty="0" smtClean="0"/>
          </a:p>
          <a:p>
            <a:r>
              <a:rPr lang="ja-JP" altLang="ja-JP" dirty="0" smtClean="0">
                <a:solidFill>
                  <a:srgbClr val="FF0000"/>
                </a:solidFill>
              </a:rPr>
              <a:t>評価のための手続</a:t>
            </a:r>
            <a:r>
              <a:rPr lang="ja-JP" altLang="ja-JP" dirty="0" smtClean="0"/>
              <a:t>及び</a:t>
            </a:r>
            <a:r>
              <a:rPr lang="ja-JP" altLang="ja-JP" dirty="0" smtClean="0">
                <a:solidFill>
                  <a:srgbClr val="FF0000"/>
                </a:solidFill>
              </a:rPr>
              <a:t>評価された観光資源の規制及び助成に関する法制度</a:t>
            </a:r>
            <a:r>
              <a:rPr lang="ja-JP" altLang="ja-JP" dirty="0" smtClean="0"/>
              <a:t>を伴うもの</a:t>
            </a:r>
            <a:endParaRPr lang="en-US" altLang="ja-JP" dirty="0" smtClean="0"/>
          </a:p>
          <a:p>
            <a:r>
              <a:rPr lang="ja-JP" altLang="ja-JP" dirty="0" smtClean="0"/>
              <a:t>そのためには観光資源に関する</a:t>
            </a:r>
            <a:r>
              <a:rPr lang="ja-JP" altLang="ja-JP" dirty="0" smtClean="0">
                <a:solidFill>
                  <a:srgbClr val="FF0000"/>
                </a:solidFill>
              </a:rPr>
              <a:t>情報公開</a:t>
            </a:r>
            <a:r>
              <a:rPr lang="ja-JP" altLang="ja-JP" dirty="0" smtClean="0"/>
              <a:t>と</a:t>
            </a:r>
            <a:r>
              <a:rPr lang="ja-JP" altLang="ja-JP" dirty="0" smtClean="0">
                <a:solidFill>
                  <a:srgbClr val="FF0000"/>
                </a:solidFill>
              </a:rPr>
              <a:t>評価制度</a:t>
            </a:r>
            <a:r>
              <a:rPr lang="ja-JP" altLang="ja-JP" dirty="0" smtClean="0"/>
              <a:t>の遵守を義務付けすることが課題</a:t>
            </a:r>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408712"/>
          </a:xfrm>
        </p:spPr>
        <p:txBody>
          <a:bodyPr>
            <a:normAutofit fontScale="85000" lnSpcReduction="10000"/>
          </a:bodyPr>
          <a:lstStyle/>
          <a:p>
            <a:pPr>
              <a:buNone/>
            </a:pPr>
            <a:r>
              <a:rPr lang="ja-JP" altLang="en-US" dirty="0" smtClean="0"/>
              <a:t>①　</a:t>
            </a:r>
            <a:r>
              <a:rPr lang="ja-JP" altLang="ja-JP" dirty="0" smtClean="0"/>
              <a:t>観光概念はあいまい</a:t>
            </a:r>
            <a:r>
              <a:rPr lang="ja-JP" altLang="en-US" dirty="0" smtClean="0"/>
              <a:t>。</a:t>
            </a:r>
            <a:r>
              <a:rPr lang="ja-JP" altLang="ja-JP" dirty="0" smtClean="0"/>
              <a:t>法制度として観光資源全体の範疇化は困難</a:t>
            </a:r>
            <a:endParaRPr lang="en-US" altLang="ja-JP" dirty="0" smtClean="0"/>
          </a:p>
          <a:p>
            <a:pPr>
              <a:buNone/>
            </a:pPr>
            <a:r>
              <a:rPr lang="ja-JP" altLang="en-US" dirty="0" smtClean="0"/>
              <a:t>②　</a:t>
            </a:r>
            <a:r>
              <a:rPr lang="ja-JP" altLang="ja-JP" dirty="0" smtClean="0"/>
              <a:t>従って観光以外の観点から評価することとなってしまう。</a:t>
            </a:r>
            <a:endParaRPr lang="en-US" altLang="ja-JP" dirty="0" smtClean="0"/>
          </a:p>
          <a:p>
            <a:pPr>
              <a:buNone/>
            </a:pPr>
            <a:r>
              <a:rPr lang="ja-JP" altLang="en-US" dirty="0" smtClean="0"/>
              <a:t>　</a:t>
            </a:r>
            <a:r>
              <a:rPr lang="ja-JP" altLang="ja-JP" dirty="0" smtClean="0"/>
              <a:t>たとえば</a:t>
            </a:r>
            <a:r>
              <a:rPr lang="ja-JP" altLang="ja-JP" dirty="0" smtClean="0">
                <a:solidFill>
                  <a:srgbClr val="FF0000"/>
                </a:solidFill>
              </a:rPr>
              <a:t>文化財保護法</a:t>
            </a:r>
            <a:r>
              <a:rPr lang="ja-JP" altLang="ja-JP" dirty="0" smtClean="0"/>
              <a:t>においては、</a:t>
            </a:r>
            <a:r>
              <a:rPr lang="ja-JP" altLang="ja-JP" dirty="0" smtClean="0">
                <a:solidFill>
                  <a:srgbClr val="FF0000"/>
                </a:solidFill>
              </a:rPr>
              <a:t>「歴史上」「学術上」「芸術上」「鑑賞上」価値の高いものを範疇化</a:t>
            </a:r>
            <a:r>
              <a:rPr lang="ja-JP" altLang="ja-JP" dirty="0" smtClean="0"/>
              <a:t>しており、それぞれ専門家集団が対応している。世界の文化遺産及び自然遺産の保護に関する条約において、「文化遺産」とは、歴史上、芸術上又は学術上顕著な普遍的価値を有するもの、「自然遺産」とは、観賞上又は学術上顕著な普遍的価値を有するものと規定し、</a:t>
            </a:r>
            <a:r>
              <a:rPr lang="ja-JP" altLang="ja-JP" dirty="0" smtClean="0">
                <a:solidFill>
                  <a:srgbClr val="FF0000"/>
                </a:solidFill>
              </a:rPr>
              <a:t>観光上の普遍的価値を有するものとはされない</a:t>
            </a:r>
            <a:r>
              <a:rPr lang="ja-JP" altLang="ja-JP" dirty="0" smtClean="0"/>
              <a:t>。</a:t>
            </a:r>
            <a:endParaRPr lang="en-US" altLang="ja-JP" dirty="0" smtClean="0"/>
          </a:p>
          <a:p>
            <a:r>
              <a:rPr lang="ja-JP" altLang="ja-JP" dirty="0" smtClean="0"/>
              <a:t>法制度による範疇化は助成、規制等の具体的政策の裏づけがあって意味があり、現状では学術上、芸術上の価値とは別に</a:t>
            </a:r>
            <a:r>
              <a:rPr lang="ja-JP" altLang="ja-JP" dirty="0" smtClean="0">
                <a:solidFill>
                  <a:srgbClr val="FF0000"/>
                </a:solidFill>
              </a:rPr>
              <a:t>観光上の価値として範疇化ができる状況ではない。</a:t>
            </a:r>
          </a:p>
          <a:p>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066130"/>
          </a:xfrm>
          <a:solidFill>
            <a:schemeClr val="accent1">
              <a:lumMod val="20000"/>
              <a:lumOff val="80000"/>
            </a:schemeClr>
          </a:solidFill>
          <a:ln>
            <a:solidFill>
              <a:schemeClr val="accent1"/>
            </a:solidFill>
          </a:ln>
        </p:spPr>
        <p:txBody>
          <a:bodyPr>
            <a:normAutofit/>
          </a:bodyPr>
          <a:lstStyle/>
          <a:p>
            <a:r>
              <a:rPr lang="ja-JP" altLang="en-US" b="1" dirty="0" smtClean="0"/>
              <a:t>生産者のため評価制度は廃止</a:t>
            </a:r>
            <a:endParaRPr kumimoji="1" lang="ja-JP" altLang="en-US" dirty="0"/>
          </a:p>
        </p:txBody>
      </p:sp>
      <p:sp>
        <p:nvSpPr>
          <p:cNvPr id="3" name="コンテンツ プレースホルダ 2"/>
          <p:cNvSpPr>
            <a:spLocks noGrp="1"/>
          </p:cNvSpPr>
          <p:nvPr>
            <p:ph idx="1"/>
          </p:nvPr>
        </p:nvSpPr>
        <p:spPr>
          <a:xfrm>
            <a:off x="457200" y="1340768"/>
            <a:ext cx="8229600" cy="5328592"/>
          </a:xfrm>
        </p:spPr>
        <p:txBody>
          <a:bodyPr>
            <a:normAutofit lnSpcReduction="10000"/>
          </a:bodyPr>
          <a:lstStyle/>
          <a:p>
            <a:r>
              <a:rPr lang="ja-JP" altLang="ja-JP" dirty="0" smtClean="0">
                <a:solidFill>
                  <a:srgbClr val="FF0000"/>
                </a:solidFill>
              </a:rPr>
              <a:t>輸出検査法（</a:t>
            </a:r>
            <a:r>
              <a:rPr lang="en-US" altLang="ja-JP" dirty="0" smtClean="0">
                <a:solidFill>
                  <a:srgbClr val="FF0000"/>
                </a:solidFill>
              </a:rPr>
              <a:t>1957</a:t>
            </a:r>
            <a:r>
              <a:rPr lang="ja-JP" altLang="ja-JP" dirty="0" smtClean="0">
                <a:solidFill>
                  <a:srgbClr val="FF0000"/>
                </a:solidFill>
              </a:rPr>
              <a:t>年）</a:t>
            </a:r>
            <a:r>
              <a:rPr lang="ja-JP" altLang="ja-JP" dirty="0" smtClean="0"/>
              <a:t>「輸出品の声価の維持及び向上」指定貨物について、品質の検査基準を定めなければならない。その品目並びにその品質を識別するための等級及びその基準を定めることができるとされていたが、</a:t>
            </a:r>
            <a:r>
              <a:rPr lang="en-US" altLang="ja-JP" dirty="0" smtClean="0">
                <a:solidFill>
                  <a:srgbClr val="FF0000"/>
                </a:solidFill>
              </a:rPr>
              <a:t>1997</a:t>
            </a:r>
            <a:r>
              <a:rPr lang="ja-JP" altLang="ja-JP" dirty="0" smtClean="0">
                <a:solidFill>
                  <a:srgbClr val="FF0000"/>
                </a:solidFill>
              </a:rPr>
              <a:t>年廃止</a:t>
            </a:r>
            <a:r>
              <a:rPr lang="ja-JP" altLang="ja-JP" dirty="0" smtClean="0"/>
              <a:t>された。</a:t>
            </a:r>
            <a:endParaRPr lang="en-US" altLang="ja-JP" dirty="0" smtClean="0"/>
          </a:p>
          <a:p>
            <a:r>
              <a:rPr lang="ja-JP" altLang="ja-JP" dirty="0" smtClean="0">
                <a:solidFill>
                  <a:srgbClr val="FF0000"/>
                </a:solidFill>
              </a:rPr>
              <a:t>酒税法</a:t>
            </a:r>
            <a:r>
              <a:rPr lang="ja-JP" altLang="ja-JP" dirty="0" smtClean="0"/>
              <a:t>は税率を定める</a:t>
            </a:r>
            <a:r>
              <a:rPr lang="ja-JP" altLang="ja-JP" dirty="0" smtClean="0">
                <a:solidFill>
                  <a:srgbClr val="FF0000"/>
                </a:solidFill>
              </a:rPr>
              <a:t>紋別制度を廃止</a:t>
            </a:r>
            <a:r>
              <a:rPr lang="ja-JP" altLang="ja-JP" dirty="0" smtClean="0"/>
              <a:t>し、</a:t>
            </a:r>
            <a:r>
              <a:rPr lang="ja-JP" altLang="ja-JP" dirty="0" smtClean="0">
                <a:solidFill>
                  <a:srgbClr val="FF0000"/>
                </a:solidFill>
              </a:rPr>
              <a:t>食糧管理法</a:t>
            </a:r>
            <a:r>
              <a:rPr lang="ja-JP" altLang="ja-JP" dirty="0" smtClean="0"/>
              <a:t>に基づき買上価格を定める</a:t>
            </a:r>
            <a:r>
              <a:rPr lang="ja-JP" altLang="ja-JP" dirty="0" smtClean="0">
                <a:solidFill>
                  <a:srgbClr val="FF0000"/>
                </a:solidFill>
              </a:rPr>
              <a:t>米の等級制度</a:t>
            </a:r>
            <a:r>
              <a:rPr lang="ja-JP" altLang="ja-JP" dirty="0" smtClean="0"/>
              <a:t>も</a:t>
            </a:r>
            <a:r>
              <a:rPr lang="en-US" altLang="ja-JP" dirty="0" smtClean="0"/>
              <a:t>1995</a:t>
            </a:r>
            <a:r>
              <a:rPr lang="ja-JP" altLang="ja-JP" dirty="0" smtClean="0"/>
              <a:t>年に廃止された。</a:t>
            </a:r>
            <a:endParaRPr lang="en-US" altLang="ja-JP" dirty="0" smtClean="0"/>
          </a:p>
          <a:p>
            <a:r>
              <a:rPr lang="ja-JP" altLang="ja-JP" dirty="0" smtClean="0">
                <a:solidFill>
                  <a:srgbClr val="FF0000"/>
                </a:solidFill>
              </a:rPr>
              <a:t>供給者の利便のための公的評価制度は廃止される傾向にある。</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66130"/>
          </a:xfrm>
          <a:solidFill>
            <a:schemeClr val="accent1">
              <a:lumMod val="20000"/>
              <a:lumOff val="80000"/>
            </a:schemeClr>
          </a:solidFill>
          <a:ln>
            <a:solidFill>
              <a:schemeClr val="accent1"/>
            </a:solidFill>
          </a:ln>
        </p:spPr>
        <p:txBody>
          <a:bodyPr>
            <a:normAutofit/>
          </a:bodyPr>
          <a:lstStyle/>
          <a:p>
            <a:r>
              <a:rPr lang="ja-JP" altLang="ja-JP" b="1" dirty="0" smtClean="0"/>
              <a:t>消費者保護のための評価</a:t>
            </a:r>
            <a:endParaRPr kumimoji="1" lang="ja-JP" altLang="en-US" dirty="0"/>
          </a:p>
        </p:txBody>
      </p:sp>
      <p:sp>
        <p:nvSpPr>
          <p:cNvPr id="3" name="コンテンツ プレースホルダ 2"/>
          <p:cNvSpPr>
            <a:spLocks noGrp="1"/>
          </p:cNvSpPr>
          <p:nvPr>
            <p:ph idx="1"/>
          </p:nvPr>
        </p:nvSpPr>
        <p:spPr>
          <a:xfrm>
            <a:off x="457200" y="1628800"/>
            <a:ext cx="8229600" cy="4320480"/>
          </a:xfrm>
        </p:spPr>
        <p:txBody>
          <a:bodyPr>
            <a:normAutofit/>
          </a:bodyPr>
          <a:lstStyle/>
          <a:p>
            <a:r>
              <a:rPr lang="ja-JP" altLang="ja-JP" dirty="0" smtClean="0">
                <a:solidFill>
                  <a:srgbClr val="FF0000"/>
                </a:solidFill>
              </a:rPr>
              <a:t>消費者保護のための格付制度は拡充傾向</a:t>
            </a:r>
            <a:endParaRPr lang="en-US" altLang="ja-JP" dirty="0" smtClean="0">
              <a:solidFill>
                <a:srgbClr val="FF0000"/>
              </a:solidFill>
            </a:endParaRPr>
          </a:p>
          <a:p>
            <a:r>
              <a:rPr lang="en-US" altLang="ja-JP" dirty="0" smtClean="0"/>
              <a:t>1970</a:t>
            </a:r>
            <a:r>
              <a:rPr lang="ja-JP" altLang="ja-JP" dirty="0" smtClean="0"/>
              <a:t>年農林物資の規格化及び品質表示の適正化に関する法律は</a:t>
            </a:r>
            <a:r>
              <a:rPr lang="en-US" altLang="ja-JP" dirty="0" smtClean="0"/>
              <a:t>1950</a:t>
            </a:r>
            <a:r>
              <a:rPr lang="ja-JP" altLang="ja-JP" dirty="0" smtClean="0"/>
              <a:t>年制定された農林物資規格法を全面改正して制定された。</a:t>
            </a:r>
            <a:endParaRPr lang="en-US" altLang="ja-JP" dirty="0" smtClean="0"/>
          </a:p>
          <a:p>
            <a:r>
              <a:rPr lang="ja-JP" altLang="ja-JP" dirty="0" smtClean="0"/>
              <a:t>観光資源も評価そのものは行わないものの、情報提供、評価方法の公示等に関する制度の整備は、消費者保護の観点から行われるべきものである。</a:t>
            </a:r>
          </a:p>
          <a:p>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en-US" b="1" dirty="0" smtClean="0"/>
              <a:t>観光資源としての</a:t>
            </a:r>
            <a:r>
              <a:rPr lang="ja-JP" altLang="ja-JP" b="1" dirty="0" smtClean="0"/>
              <a:t>温泉</a:t>
            </a:r>
            <a:r>
              <a:rPr lang="ja-JP" altLang="en-US" b="1" dirty="0" smtClean="0"/>
              <a:t>と温泉法</a:t>
            </a:r>
            <a:r>
              <a:rPr lang="ja-JP" altLang="ja-JP" b="1" dirty="0" smtClean="0"/>
              <a:t>　</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10000"/>
          </a:bodyPr>
          <a:lstStyle/>
          <a:p>
            <a:r>
              <a:rPr lang="ja-JP" altLang="ja-JP" dirty="0" smtClean="0"/>
              <a:t>観光立国推進基本法は観光資源として温泉を明示してい</a:t>
            </a:r>
            <a:r>
              <a:rPr lang="ja-JP" altLang="en-US" dirty="0" smtClean="0"/>
              <a:t>ます</a:t>
            </a:r>
            <a:r>
              <a:rPr lang="ja-JP" altLang="ja-JP" dirty="0" smtClean="0"/>
              <a:t>。きわめて</a:t>
            </a:r>
            <a:r>
              <a:rPr lang="ja-JP" altLang="ja-JP" dirty="0" smtClean="0">
                <a:solidFill>
                  <a:srgbClr val="FF0000"/>
                </a:solidFill>
              </a:rPr>
              <a:t>日本的な例示</a:t>
            </a:r>
            <a:r>
              <a:rPr lang="ja-JP" altLang="ja-JP" dirty="0" smtClean="0"/>
              <a:t>で</a:t>
            </a:r>
            <a:r>
              <a:rPr lang="ja-JP" altLang="en-US" dirty="0" smtClean="0"/>
              <a:t>す</a:t>
            </a:r>
            <a:r>
              <a:rPr lang="ja-JP" altLang="ja-JP" dirty="0" smtClean="0"/>
              <a:t>。</a:t>
            </a:r>
            <a:endParaRPr lang="en-US" altLang="ja-JP" dirty="0" smtClean="0"/>
          </a:p>
          <a:p>
            <a:r>
              <a:rPr lang="ja-JP" altLang="ja-JP" dirty="0" smtClean="0"/>
              <a:t>温泉に関する総合的な法制度である温泉法は「温泉を保護しその利用の適正を図り、公共の福祉の増進に寄与すること」を目的としており、観光資源とは明示してい</a:t>
            </a:r>
            <a:r>
              <a:rPr lang="ja-JP" altLang="en-US" dirty="0" smtClean="0"/>
              <a:t>ません</a:t>
            </a:r>
            <a:r>
              <a:rPr lang="ja-JP" altLang="ja-JP" dirty="0" smtClean="0"/>
              <a:t>が、温泉法制定時の</a:t>
            </a:r>
            <a:r>
              <a:rPr lang="ja-JP" altLang="ja-JP" dirty="0" smtClean="0">
                <a:solidFill>
                  <a:srgbClr val="FF0000"/>
                </a:solidFill>
              </a:rPr>
              <a:t>提案理由説明</a:t>
            </a:r>
            <a:r>
              <a:rPr lang="ja-JP" altLang="ja-JP" dirty="0" smtClean="0"/>
              <a:t>では「</a:t>
            </a:r>
            <a:r>
              <a:rPr lang="ja-JP" altLang="ja-JP" dirty="0" smtClean="0">
                <a:solidFill>
                  <a:srgbClr val="FF0000"/>
                </a:solidFill>
              </a:rPr>
              <a:t>国際的利用による外貨獲得</a:t>
            </a:r>
            <a:r>
              <a:rPr lang="ja-JP" altLang="ja-JP" dirty="0" smtClean="0"/>
              <a:t>」</a:t>
            </a:r>
            <a:r>
              <a:rPr lang="ja-JP" altLang="ja-JP" dirty="0" smtClean="0">
                <a:solidFill>
                  <a:srgbClr val="FF0000"/>
                </a:solidFill>
              </a:rPr>
              <a:t>を目的</a:t>
            </a:r>
            <a:r>
              <a:rPr lang="ja-JP" altLang="ja-JP" dirty="0" smtClean="0"/>
              <a:t>としてい</a:t>
            </a:r>
            <a:r>
              <a:rPr lang="ja-JP" altLang="en-US" dirty="0" smtClean="0"/>
              <a:t>ます</a:t>
            </a:r>
            <a:r>
              <a:rPr lang="ja-JP" altLang="ja-JP" dirty="0" smtClean="0"/>
              <a:t>。</a:t>
            </a:r>
            <a:endParaRPr lang="en-US" altLang="ja-JP" dirty="0" smtClean="0"/>
          </a:p>
          <a:p>
            <a:r>
              <a:rPr lang="ja-JP" altLang="ja-JP" dirty="0" smtClean="0"/>
              <a:t>認識のもとにはなってい</a:t>
            </a:r>
            <a:r>
              <a:rPr lang="ja-JP" altLang="en-US" dirty="0" smtClean="0"/>
              <a:t>ます</a:t>
            </a:r>
            <a:r>
              <a:rPr lang="ja-JP" altLang="ja-JP" dirty="0" smtClean="0"/>
              <a:t>が、法目的に明示されていないことから、後述する温泉表示問題が社会問題化するので</a:t>
            </a:r>
            <a:r>
              <a:rPr lang="ja-JP" altLang="en-US" dirty="0" smtClean="0"/>
              <a:t>す</a:t>
            </a:r>
            <a:r>
              <a:rPr lang="ja-JP" altLang="ja-JP" dirty="0"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tx1">
                <a:lumMod val="95000"/>
                <a:lumOff val="5000"/>
              </a:schemeClr>
            </a:solidFill>
          </a:ln>
        </p:spPr>
        <p:txBody>
          <a:bodyPr/>
          <a:lstStyle/>
          <a:p>
            <a:r>
              <a:rPr kumimoji="1" lang="ja-JP" altLang="en-US" dirty="0" smtClean="0"/>
              <a:t>温泉法の温泉の定義</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fontScale="92500" lnSpcReduction="20000"/>
          </a:bodyPr>
          <a:lstStyle/>
          <a:p>
            <a:r>
              <a:rPr lang="ja-JP" altLang="ja-JP" dirty="0" smtClean="0"/>
              <a:t>「</a:t>
            </a:r>
            <a:r>
              <a:rPr lang="ja-JP" altLang="ja-JP" b="1" dirty="0" smtClean="0"/>
              <a:t>地中からゆう出する温水、鉱水及び水蒸気その他のガス</a:t>
            </a:r>
            <a:r>
              <a:rPr lang="ja-JP" altLang="ja-JP" dirty="0" smtClean="0"/>
              <a:t>」で「</a:t>
            </a:r>
            <a:r>
              <a:rPr lang="ja-JP" altLang="ja-JP" b="1" dirty="0" smtClean="0"/>
              <a:t>別表に掲げる温度又は物質を有するもの</a:t>
            </a:r>
            <a:r>
              <a:rPr lang="ja-JP" altLang="ja-JP" dirty="0" smtClean="0"/>
              <a:t>」</a:t>
            </a:r>
            <a:endParaRPr lang="en-US" altLang="ja-JP" dirty="0" smtClean="0"/>
          </a:p>
          <a:p>
            <a:r>
              <a:rPr lang="ja-JP" altLang="en-US" b="1" dirty="0" smtClean="0"/>
              <a:t>井戸水と区別するため、</a:t>
            </a:r>
            <a:r>
              <a:rPr lang="ja-JP" altLang="ja-JP" b="1" dirty="0" smtClean="0"/>
              <a:t>年平均気温</a:t>
            </a:r>
            <a:r>
              <a:rPr lang="ja-JP" altLang="en-US" b="1" dirty="0" smtClean="0"/>
              <a:t>より高い水は</a:t>
            </a:r>
            <a:r>
              <a:rPr lang="ja-JP" altLang="ja-JP" dirty="0" smtClean="0"/>
              <a:t>特別な物理的特性を持つとみな</a:t>
            </a:r>
            <a:r>
              <a:rPr lang="ja-JP" altLang="en-US" dirty="0" smtClean="0"/>
              <a:t>す</a:t>
            </a:r>
            <a:r>
              <a:rPr lang="ja-JP" altLang="ja-JP" dirty="0" smtClean="0"/>
              <a:t>。年平均気温が低い</a:t>
            </a:r>
            <a:r>
              <a:rPr lang="ja-JP" altLang="en-US" dirty="0" smtClean="0"/>
              <a:t>欧州</a:t>
            </a:r>
            <a:r>
              <a:rPr lang="ja-JP" altLang="ja-JP" dirty="0" smtClean="0"/>
              <a:t>は「摂氏２０度以上」</a:t>
            </a:r>
            <a:r>
              <a:rPr lang="ja-JP" altLang="en-US" dirty="0" smtClean="0"/>
              <a:t>ですが、</a:t>
            </a:r>
            <a:r>
              <a:rPr lang="ja-JP" altLang="ja-JP" dirty="0" smtClean="0"/>
              <a:t>戦前、</a:t>
            </a:r>
            <a:r>
              <a:rPr lang="ja-JP" altLang="ja-JP" b="1" dirty="0" smtClean="0"/>
              <a:t>台湾を植民地にしていた経緯</a:t>
            </a:r>
            <a:r>
              <a:rPr lang="ja-JP" altLang="ja-JP" dirty="0" smtClean="0"/>
              <a:t>もあって、</a:t>
            </a:r>
            <a:r>
              <a:rPr lang="ja-JP" altLang="en-US" dirty="0" smtClean="0"/>
              <a:t>日本では</a:t>
            </a:r>
            <a:r>
              <a:rPr lang="ja-JP" altLang="ja-JP" dirty="0" smtClean="0"/>
              <a:t>「</a:t>
            </a:r>
            <a:r>
              <a:rPr lang="ja-JP" altLang="ja-JP" b="1" dirty="0" smtClean="0"/>
              <a:t>摂氏２５度以上</a:t>
            </a:r>
            <a:r>
              <a:rPr lang="ja-JP" altLang="ja-JP" dirty="0" smtClean="0"/>
              <a:t>」と</a:t>
            </a:r>
            <a:r>
              <a:rPr lang="ja-JP" altLang="en-US" dirty="0" smtClean="0"/>
              <a:t>されました。</a:t>
            </a:r>
            <a:endParaRPr lang="en-US" altLang="ja-JP" dirty="0" smtClean="0"/>
          </a:p>
          <a:p>
            <a:r>
              <a:rPr lang="ja-JP" altLang="ja-JP" dirty="0" smtClean="0"/>
              <a:t>近年の掘削技術活用</a:t>
            </a:r>
            <a:r>
              <a:rPr lang="ja-JP" altLang="en-US" dirty="0" smtClean="0"/>
              <a:t>のより</a:t>
            </a:r>
            <a:r>
              <a:rPr lang="en-US" altLang="ja-JP" dirty="0" smtClean="0"/>
              <a:t>25</a:t>
            </a:r>
            <a:r>
              <a:rPr lang="ja-JP" altLang="ja-JP" dirty="0" smtClean="0"/>
              <a:t>度以上の地下水</a:t>
            </a:r>
            <a:r>
              <a:rPr lang="ja-JP" altLang="en-US" dirty="0" smtClean="0"/>
              <a:t>入手は容易化し、</a:t>
            </a:r>
            <a:r>
              <a:rPr lang="ja-JP" altLang="ja-JP" dirty="0" smtClean="0"/>
              <a:t>温泉</a:t>
            </a:r>
            <a:r>
              <a:rPr lang="ja-JP" altLang="en-US" dirty="0" smtClean="0"/>
              <a:t>が</a:t>
            </a:r>
            <a:r>
              <a:rPr lang="ja-JP" altLang="ja-JP" dirty="0" smtClean="0"/>
              <a:t>日常化</a:t>
            </a:r>
            <a:r>
              <a:rPr lang="ja-JP" altLang="en-US" dirty="0" smtClean="0"/>
              <a:t>している</a:t>
            </a:r>
            <a:r>
              <a:rPr lang="ja-JP" altLang="ja-JP" dirty="0" smtClean="0"/>
              <a:t>。</a:t>
            </a:r>
            <a:endParaRPr lang="en-US" altLang="ja-JP" dirty="0" smtClean="0"/>
          </a:p>
          <a:p>
            <a:r>
              <a:rPr lang="ja-JP" altLang="ja-JP" dirty="0" smtClean="0"/>
              <a:t>成分については、環境省自然環境局が「</a:t>
            </a:r>
            <a:r>
              <a:rPr lang="ja-JP" altLang="ja-JP" b="1" dirty="0" smtClean="0"/>
              <a:t>鉱泉分析法指針</a:t>
            </a:r>
            <a:r>
              <a:rPr lang="ja-JP" altLang="ja-JP" dirty="0" smtClean="0"/>
              <a:t>」により、温泉を定義するよりどころを示しているが、</a:t>
            </a:r>
            <a:r>
              <a:rPr lang="ja-JP" altLang="ja-JP" b="1" dirty="0" smtClean="0"/>
              <a:t>温泉法に規定されるものではなく、規範性に問題を抱え</a:t>
            </a:r>
            <a:r>
              <a:rPr lang="ja-JP" altLang="en-US" b="1" dirty="0" smtClean="0"/>
              <a:t>ています</a:t>
            </a:r>
            <a:r>
              <a:rPr lang="ja-JP" altLang="ja-JP" b="1" dirty="0" smtClean="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温泉表示の法的問題</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ja-JP" dirty="0" smtClean="0"/>
              <a:t>温泉法は</a:t>
            </a:r>
            <a:r>
              <a:rPr lang="ja-JP" altLang="en-US" dirty="0" smtClean="0"/>
              <a:t>、</a:t>
            </a:r>
            <a:r>
              <a:rPr lang="ja-JP" altLang="ja-JP" dirty="0" smtClean="0"/>
              <a:t>温泉ではない場合にあっても</a:t>
            </a:r>
            <a:r>
              <a:rPr lang="ja-JP" altLang="ja-JP" b="1" dirty="0" smtClean="0"/>
              <a:t>温泉という表示を使用することを禁止</a:t>
            </a:r>
            <a:r>
              <a:rPr lang="ja-JP" altLang="en-US" b="1" dirty="0" smtClean="0"/>
              <a:t>していません。</a:t>
            </a:r>
            <a:endParaRPr lang="en-US" altLang="ja-JP" b="1" dirty="0" smtClean="0"/>
          </a:p>
          <a:p>
            <a:r>
              <a:rPr lang="ja-JP" altLang="ja-JP" dirty="0" smtClean="0"/>
              <a:t>一般の人に著しい誤解を与える場合には、</a:t>
            </a:r>
            <a:r>
              <a:rPr lang="ja-JP" altLang="ja-JP" b="1" dirty="0" smtClean="0"/>
              <a:t>不当景品類及び不当表示防止法あるいは不正競争防止法、軽犯罪法違反の問題として扱われる程度</a:t>
            </a:r>
            <a:r>
              <a:rPr lang="ja-JP" altLang="ja-JP" dirty="0" smtClean="0"/>
              <a:t>で</a:t>
            </a:r>
            <a:r>
              <a:rPr lang="ja-JP" altLang="en-US" dirty="0" smtClean="0"/>
              <a:t>す</a:t>
            </a:r>
            <a:r>
              <a:rPr lang="ja-JP" altLang="ja-JP" dirty="0" smtClean="0"/>
              <a:t>。</a:t>
            </a:r>
            <a:endParaRPr lang="en-US" altLang="ja-JP" dirty="0" smtClean="0"/>
          </a:p>
          <a:p>
            <a:r>
              <a:rPr lang="ja-JP" altLang="ja-JP" dirty="0" smtClean="0"/>
              <a:t>入湯税についても、鉱泉浴場における入湯に対し課せられるとあり、温泉法の温泉に限定され</a:t>
            </a:r>
            <a:r>
              <a:rPr lang="ja-JP" altLang="en-US" dirty="0" smtClean="0"/>
              <a:t>ていません</a:t>
            </a:r>
            <a:r>
              <a:rPr lang="ja-JP" altLang="ja-JP" dirty="0" smtClean="0"/>
              <a:t>。</a:t>
            </a:r>
            <a:endParaRPr lang="en-US" altLang="ja-JP" dirty="0" smtClean="0"/>
          </a:p>
          <a:p>
            <a:r>
              <a:rPr lang="ja-JP" altLang="ja-JP" dirty="0" smtClean="0"/>
              <a:t>温泉法の法目的が</a:t>
            </a:r>
            <a:r>
              <a:rPr lang="ja-JP" altLang="ja-JP" b="1" dirty="0" smtClean="0"/>
              <a:t>消費者保護対策が目的となっておらず</a:t>
            </a:r>
            <a:r>
              <a:rPr lang="ja-JP" altLang="ja-JP" dirty="0" smtClean="0"/>
              <a:t>、観光政策としては十分な対策がとられていない</a:t>
            </a:r>
            <a:r>
              <a:rPr lang="ja-JP" altLang="en-US" dirty="0" smtClean="0"/>
              <a:t>のです</a:t>
            </a:r>
            <a:r>
              <a:rPr lang="ja-JP" altLang="ja-JP" dirty="0" smtClean="0"/>
              <a:t>。</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548680"/>
            <a:ext cx="9144000" cy="8136904"/>
          </a:xfrm>
        </p:spPr>
        <p:txBody>
          <a:bodyPr>
            <a:normAutofit/>
          </a:bodyPr>
          <a:lstStyle/>
          <a:p>
            <a:r>
              <a:rPr lang="en-US" altLang="ja-JP" b="1" dirty="0" smtClean="0"/>
              <a:t>2001</a:t>
            </a:r>
            <a:r>
              <a:rPr lang="ja-JP" altLang="ja-JP" b="1" dirty="0" smtClean="0"/>
              <a:t>年にはレジオネラ菌問題</a:t>
            </a:r>
            <a:r>
              <a:rPr lang="ja-JP" altLang="en-US" b="1" dirty="0" smtClean="0"/>
              <a:t>、</a:t>
            </a:r>
            <a:r>
              <a:rPr lang="en-US" altLang="ja-JP" b="1" dirty="0" smtClean="0"/>
              <a:t>2004</a:t>
            </a:r>
            <a:r>
              <a:rPr lang="ja-JP" altLang="ja-JP" b="1" dirty="0" smtClean="0"/>
              <a:t>年は白骨温泉での発色剤添加事件を契機</a:t>
            </a:r>
            <a:r>
              <a:rPr lang="ja-JP" altLang="ja-JP" dirty="0" smtClean="0"/>
              <a:t>にして、各地の有名温泉で加温水道水を温泉と称したことなど不当表示に関する話題がマスメディアを賑わせた。</a:t>
            </a:r>
            <a:endParaRPr lang="en-US" altLang="ja-JP" dirty="0" smtClean="0"/>
          </a:p>
          <a:p>
            <a:r>
              <a:rPr lang="en-US" altLang="ja-JP" b="1" dirty="0" smtClean="0"/>
              <a:t>2005</a:t>
            </a:r>
            <a:r>
              <a:rPr lang="ja-JP" altLang="ja-JP" b="1" dirty="0" smtClean="0"/>
              <a:t>年</a:t>
            </a:r>
            <a:r>
              <a:rPr lang="en-US" altLang="ja-JP" b="1" dirty="0" smtClean="0"/>
              <a:t>5</a:t>
            </a:r>
            <a:r>
              <a:rPr lang="ja-JP" altLang="ja-JP" b="1" dirty="0" smtClean="0"/>
              <a:t>月温泉法施行規則が改正</a:t>
            </a:r>
            <a:r>
              <a:rPr lang="ja-JP" altLang="ja-JP" dirty="0" smtClean="0"/>
              <a:t>され、「加水」「加温」「循環」「薬品の混入」を掲示する義務が追加され</a:t>
            </a:r>
            <a:r>
              <a:rPr lang="ja-JP" altLang="en-US" dirty="0" smtClean="0"/>
              <a:t>ました</a:t>
            </a:r>
            <a:r>
              <a:rPr lang="ja-JP" altLang="ja-JP" dirty="0" smtClean="0"/>
              <a:t>。改正理由はあくまで温泉法</a:t>
            </a:r>
            <a:r>
              <a:rPr lang="en-US" altLang="ja-JP" dirty="0" smtClean="0"/>
              <a:t>14</a:t>
            </a:r>
            <a:r>
              <a:rPr lang="ja-JP" altLang="ja-JP" dirty="0" smtClean="0"/>
              <a:t>条の制定趣旨から利用者の健康の保護にあ</a:t>
            </a:r>
            <a:r>
              <a:rPr lang="ja-JP" altLang="en-US" dirty="0" smtClean="0"/>
              <a:t>りました</a:t>
            </a:r>
            <a:r>
              <a:rPr lang="ja-JP" altLang="ja-JP" dirty="0" smtClean="0"/>
              <a:t>。</a:t>
            </a:r>
          </a:p>
          <a:p>
            <a:r>
              <a:rPr lang="ja-JP" altLang="ja-JP" b="1" dirty="0" smtClean="0">
                <a:solidFill>
                  <a:srgbClr val="FF0000"/>
                </a:solidFill>
              </a:rPr>
              <a:t>日本を代表する観光資源としての温泉が衛生問題、不当表示問題で台湾等において報道されている現状は看過できないことを認識すべきで</a:t>
            </a:r>
            <a:r>
              <a:rPr lang="ja-JP" altLang="en-US" b="1" dirty="0" smtClean="0">
                <a:solidFill>
                  <a:srgbClr val="FF0000"/>
                </a:solidFill>
              </a:rPr>
              <a:t>しょう</a:t>
            </a:r>
            <a:r>
              <a:rPr lang="ja-JP" altLang="ja-JP" dirty="0" smtClean="0"/>
              <a:t>。</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範疇化の</a:t>
            </a:r>
            <a:r>
              <a:rPr lang="ja-JP" altLang="en-US" b="1" dirty="0" smtClean="0"/>
              <a:t>ヒエラルキー</a:t>
            </a:r>
            <a:endParaRPr kumimoji="1" lang="ja-JP" altLang="en-US" dirty="0"/>
          </a:p>
        </p:txBody>
      </p:sp>
      <p:sp>
        <p:nvSpPr>
          <p:cNvPr id="3" name="コンテンツ プレースホルダ 2"/>
          <p:cNvSpPr>
            <a:spLocks noGrp="1"/>
          </p:cNvSpPr>
          <p:nvPr>
            <p:ph idx="1"/>
          </p:nvPr>
        </p:nvSpPr>
        <p:spPr>
          <a:xfrm>
            <a:off x="323528" y="1600200"/>
            <a:ext cx="8363272" cy="4525963"/>
          </a:xfrm>
        </p:spPr>
        <p:txBody>
          <a:bodyPr>
            <a:normAutofit lnSpcReduction="10000"/>
          </a:bodyPr>
          <a:lstStyle/>
          <a:p>
            <a:r>
              <a:rPr lang="ja-JP" altLang="ja-JP" dirty="0" smtClean="0"/>
              <a:t>観光資源の範疇化制度は、一般的にはより広域にわたるものが権威をもつ。</a:t>
            </a:r>
            <a:endParaRPr lang="en-US" altLang="ja-JP" dirty="0" smtClean="0"/>
          </a:p>
          <a:p>
            <a:r>
              <a:rPr lang="ja-JP" altLang="ja-JP" dirty="0" smtClean="0"/>
              <a:t>市町村長が選定する観光資源より都道府県知事が選定する観光資源が権威を持つことが多く、最終的には国際的に範疇化されるものが、より高い権威をもつことが一般的である。</a:t>
            </a:r>
            <a:endParaRPr lang="en-US" altLang="ja-JP" dirty="0" smtClean="0"/>
          </a:p>
          <a:p>
            <a:r>
              <a:rPr lang="ja-JP" altLang="en-US" dirty="0" smtClean="0"/>
              <a:t>ヒエラルキー化（俗化）にあえて入らないものが、皇室財産（御所、桂離宮等）であり、各種宗教団体の神事等であろう</a:t>
            </a:r>
            <a:endParaRPr lang="ja-JP" altLang="ja-JP"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世界遺産条約</a:t>
            </a:r>
            <a:endParaRPr kumimoji="1" lang="ja-JP" altLang="en-US" dirty="0"/>
          </a:p>
        </p:txBody>
      </p:sp>
      <p:sp>
        <p:nvSpPr>
          <p:cNvPr id="3" name="コンテンツ プレースホルダ 2"/>
          <p:cNvSpPr>
            <a:spLocks noGrp="1"/>
          </p:cNvSpPr>
          <p:nvPr>
            <p:ph idx="1"/>
          </p:nvPr>
        </p:nvSpPr>
        <p:spPr>
          <a:xfrm>
            <a:off x="251520" y="1600200"/>
            <a:ext cx="8435280" cy="5257800"/>
          </a:xfrm>
        </p:spPr>
        <p:txBody>
          <a:bodyPr>
            <a:normAutofit/>
          </a:bodyPr>
          <a:lstStyle/>
          <a:p>
            <a:r>
              <a:rPr lang="ja-JP" altLang="ja-JP" dirty="0" smtClean="0"/>
              <a:t>日本は</a:t>
            </a:r>
            <a:r>
              <a:rPr lang="en-US" altLang="ja-JP" dirty="0" smtClean="0"/>
              <a:t>1992</a:t>
            </a:r>
            <a:r>
              <a:rPr lang="ja-JP" altLang="ja-JP" dirty="0" smtClean="0"/>
              <a:t>年に「世界の文化遺産及び自然遺産の保護に関する条約」を締結</a:t>
            </a:r>
            <a:endParaRPr lang="en-US" altLang="ja-JP" dirty="0" smtClean="0"/>
          </a:p>
          <a:p>
            <a:r>
              <a:rPr lang="ja-JP" altLang="en-US" dirty="0" smtClean="0"/>
              <a:t>条約発効１９７５年から条約批准まで放置期間が長かった。国会論議でも必要性に認識が低かったが、観光客誘致に効果があると報道されてから、にわかに着目されるようになった。</a:t>
            </a:r>
            <a:endParaRPr lang="en-US" altLang="ja-JP" dirty="0" smtClean="0"/>
          </a:p>
          <a:p>
            <a:r>
              <a:rPr lang="ja-JP" altLang="ja-JP" dirty="0" smtClean="0"/>
              <a:t>同条約は世界遺産を人類全体で保存しようとするものであり、日本のように単独で保存する能力のある国は、同条約に基づいた登録制度を活用する必要性は相対的には低い。</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smtClean="0"/>
              <a:t>評価</a:t>
            </a:r>
            <a:r>
              <a:rPr lang="ja-JP" altLang="ja-JP" b="1" dirty="0"/>
              <a:t>の</a:t>
            </a:r>
            <a:r>
              <a:rPr lang="ja-JP" altLang="ja-JP" b="1" dirty="0" smtClean="0"/>
              <a:t>物差し</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smtClean="0"/>
              <a:t>観光</a:t>
            </a:r>
            <a:r>
              <a:rPr lang="ja-JP" altLang="ja-JP" dirty="0"/>
              <a:t>資源論が観光学研究の中心テーマだとすれば、観光資源の評価論は、その資源論の中心テーマであり、観光学とは究極、観光資源の評価が中心テーマで</a:t>
            </a:r>
            <a:r>
              <a:rPr lang="ja-JP" altLang="ja-JP" dirty="0" smtClean="0"/>
              <a:t>ある</a:t>
            </a:r>
            <a:endParaRPr lang="en-US" altLang="ja-JP" dirty="0" smtClean="0"/>
          </a:p>
          <a:p>
            <a:r>
              <a:rPr lang="ja-JP" altLang="ja-JP" dirty="0" smtClean="0"/>
              <a:t>直感的</a:t>
            </a:r>
            <a:r>
              <a:rPr lang="ja-JP" altLang="ja-JP" dirty="0"/>
              <a:t>に資源の科学的評価などできないとわかっているから、行き詰まり感があった。観光地のアンケート調査に代表されるように、意味のある集合を選択するという作業を研究者の手で加えていたからである</a:t>
            </a:r>
            <a:r>
              <a:rPr lang="ja-JP" altLang="ja-JP" dirty="0" smtClean="0"/>
              <a:t>。</a:t>
            </a:r>
            <a:endParaRPr lang="en-US" altLang="ja-JP" dirty="0" smtClean="0"/>
          </a:p>
          <a:p>
            <a:r>
              <a:rPr lang="en-US" altLang="ja-JP" dirty="0" smtClean="0"/>
              <a:t>2010</a:t>
            </a:r>
            <a:r>
              <a:rPr lang="ja-JP" altLang="ja-JP" dirty="0"/>
              <a:t>年コンピュータは猫がどういうものであるか人間に教えられること無く自力で理解した。いわゆる</a:t>
            </a:r>
            <a:r>
              <a:rPr lang="ja-JP" altLang="ja-JP" dirty="0">
                <a:solidFill>
                  <a:srgbClr val="FF0000"/>
                </a:solidFill>
              </a:rPr>
              <a:t>グーグルの猫</a:t>
            </a:r>
            <a:r>
              <a:rPr lang="ja-JP" altLang="ja-JP" dirty="0"/>
              <a:t>であるが、既に人間の視覚による認識能力を超えるところまで進んでいる。評価の基となる特徴量を人間の手で加えることなく評価ができるのであれば、自然現象の解明で成功しているアプローチを観光学研究に適用できる可能性が開けているということである</a:t>
            </a:r>
            <a:r>
              <a:rPr lang="ja-JP" altLang="ja-JP" dirty="0" smtClean="0"/>
              <a:t>。</a:t>
            </a:r>
            <a:endParaRPr lang="ja-JP" altLang="ja-JP" dirty="0"/>
          </a:p>
        </p:txBody>
      </p:sp>
    </p:spTree>
    <p:extLst>
      <p:ext uri="{BB962C8B-B14F-4D97-AF65-F5344CB8AC3E}">
        <p14:creationId xmlns:p14="http://schemas.microsoft.com/office/powerpoint/2010/main" val="39592044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白神山地、白川郷、知床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白神山地が世界遺産に登録されたころは、日本では注目度が低く、自然公園法の適用外の地域の評価も高かった。</a:t>
            </a:r>
            <a:endParaRPr kumimoji="1" lang="en-US" altLang="ja-JP" dirty="0" smtClean="0"/>
          </a:p>
          <a:p>
            <a:r>
              <a:rPr lang="ja-JP" altLang="en-US" dirty="0" smtClean="0"/>
              <a:t>白川郷の世界遺産化により観光客増加がみられ、世界遺産登録運動が活発化した。</a:t>
            </a:r>
            <a:endParaRPr lang="en-US" altLang="ja-JP" dirty="0" smtClean="0"/>
          </a:p>
          <a:p>
            <a:r>
              <a:rPr kumimoji="1" lang="ja-JP" altLang="en-US" dirty="0" smtClean="0"/>
              <a:t>知床訪問客は世界遺産登録後から減少している。</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世界遺産運動の後進性</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世界遺産はわが国では文化財保護法の規定する文化財と自然公園法に規定する自然公園にほぼ対応する形で範疇化されており、日本国内法でも対応できるわけであるが、国内各地で世界遺産登録運動が盛んに行われているのは、観光資源としてのより高い権威が得られるからであり、その意味では外国</a:t>
            </a:r>
            <a:r>
              <a:rPr lang="en-US" altLang="ja-JP" dirty="0" smtClean="0"/>
              <a:t>(</a:t>
            </a:r>
            <a:r>
              <a:rPr lang="ja-JP" altLang="ja-JP" dirty="0" smtClean="0"/>
              <a:t>特に欧米</a:t>
            </a:r>
            <a:r>
              <a:rPr lang="en-US" altLang="ja-JP" dirty="0" smtClean="0"/>
              <a:t>)</a:t>
            </a:r>
            <a:r>
              <a:rPr lang="ja-JP" altLang="ja-JP" dirty="0" smtClean="0"/>
              <a:t>からの評価をもとに観光資源の範疇化を図らなければ、国内利害関係者の説得が難しい点では、後進性から脱却していないといえる。</a:t>
            </a:r>
          </a:p>
          <a:p>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fontScale="90000"/>
          </a:bodyPr>
          <a:lstStyle/>
          <a:p>
            <a:r>
              <a:rPr kumimoji="1" lang="ja-JP" altLang="en-US" dirty="0" smtClean="0"/>
              <a:t>自然観光資源</a:t>
            </a:r>
            <a:r>
              <a:rPr lang="ja-JP" altLang="en-US" dirty="0" smtClean="0"/>
              <a:t>に</a:t>
            </a:r>
            <a:r>
              <a:rPr kumimoji="1" lang="ja-JP" altLang="en-US" dirty="0" smtClean="0"/>
              <a:t>おける</a:t>
            </a:r>
            <a:r>
              <a:rPr kumimoji="1" lang="en-US" altLang="ja-JP" dirty="0" smtClean="0"/>
              <a:t/>
            </a:r>
            <a:br>
              <a:rPr kumimoji="1" lang="en-US" altLang="ja-JP" dirty="0" smtClean="0"/>
            </a:br>
            <a:r>
              <a:rPr lang="ja-JP" altLang="en-US" dirty="0" smtClean="0"/>
              <a:t>日常・非日常の相対化</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ja-JP" dirty="0" smtClean="0"/>
              <a:t>観光法制度として論じ</a:t>
            </a:r>
            <a:r>
              <a:rPr lang="ja-JP" altLang="en-US" dirty="0" smtClean="0"/>
              <a:t>ますと</a:t>
            </a:r>
            <a:r>
              <a:rPr lang="ja-JP" altLang="ja-JP" dirty="0" smtClean="0"/>
              <a:t>、景観は文化財保護法の文化財と範疇化されることにより規範性のある観光資源とされたということにな</a:t>
            </a:r>
            <a:r>
              <a:rPr lang="ja-JP" altLang="en-US" dirty="0" smtClean="0"/>
              <a:t>ります。</a:t>
            </a:r>
            <a:endParaRPr lang="ja-JP" altLang="ja-JP" dirty="0" smtClean="0"/>
          </a:p>
          <a:p>
            <a:r>
              <a:rPr lang="ja-JP" altLang="ja-JP" dirty="0" smtClean="0"/>
              <a:t>公共施設が安全、環境に配慮して設置されると同様に、観光</a:t>
            </a:r>
            <a:r>
              <a:rPr lang="en-US" altLang="ja-JP" dirty="0" smtClean="0"/>
              <a:t>(</a:t>
            </a:r>
            <a:r>
              <a:rPr lang="ja-JP" altLang="ja-JP" dirty="0" smtClean="0"/>
              <a:t>景観</a:t>
            </a:r>
            <a:r>
              <a:rPr lang="en-US" altLang="ja-JP" dirty="0" smtClean="0"/>
              <a:t>)</a:t>
            </a:r>
            <a:r>
              <a:rPr lang="ja-JP" altLang="ja-JP" dirty="0" smtClean="0"/>
              <a:t>に配慮して設置されることが常態化すれば、観光立国推進基本法の規範性は担保されるわけで</a:t>
            </a:r>
            <a:r>
              <a:rPr lang="ja-JP" altLang="en-US" dirty="0" smtClean="0"/>
              <a:t>す</a:t>
            </a:r>
            <a:r>
              <a:rPr lang="ja-JP" altLang="ja-JP" dirty="0" smtClean="0"/>
              <a:t>が、同時に常態化することにより、観光の持つ非日常性は薄まるわけで</a:t>
            </a:r>
            <a:r>
              <a:rPr lang="ja-JP" altLang="en-US" dirty="0" smtClean="0"/>
              <a:t>す</a:t>
            </a:r>
            <a:r>
              <a:rPr lang="ja-JP" altLang="ja-JP" dirty="0" smtClean="0"/>
              <a:t>。</a:t>
            </a:r>
            <a:r>
              <a:rPr lang="ja-JP" altLang="en-US" dirty="0" smtClean="0"/>
              <a:t>美しいことが常態化すれば非日常性はなくなりますから、醜いものの刺激が強くなり、観光資源化します➵</a:t>
            </a:r>
            <a:r>
              <a:rPr lang="ja-JP" altLang="en-US" dirty="0" smtClean="0">
                <a:solidFill>
                  <a:srgbClr val="FF0000"/>
                </a:solidFill>
              </a:rPr>
              <a:t>スラム観光</a:t>
            </a:r>
            <a:endParaRPr lang="ja-JP" altLang="ja-JP" dirty="0" smtClean="0">
              <a:solidFill>
                <a:srgbClr val="FF0000"/>
              </a:solidFill>
            </a:endParaRP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ja-JP" altLang="ja-JP"/>
          </a:p>
        </p:txBody>
      </p:sp>
      <p:sp>
        <p:nvSpPr>
          <p:cNvPr id="31749" name="Rectangle 5"/>
          <p:cNvSpPr>
            <a:spLocks noChangeArrowheads="1"/>
          </p:cNvSpPr>
          <p:nvPr/>
        </p:nvSpPr>
        <p:spPr bwMode="auto">
          <a:xfrm>
            <a:off x="0" y="19192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1748" name="Object 4"/>
          <p:cNvGraphicFramePr>
            <a:graphicFrameLocks noChangeAspect="1"/>
          </p:cNvGraphicFramePr>
          <p:nvPr/>
        </p:nvGraphicFramePr>
        <p:xfrm>
          <a:off x="0" y="274638"/>
          <a:ext cx="9144000" cy="6884987"/>
        </p:xfrm>
        <a:graphic>
          <a:graphicData uri="http://schemas.openxmlformats.org/presentationml/2006/ole">
            <mc:AlternateContent xmlns:mc="http://schemas.openxmlformats.org/markup-compatibility/2006">
              <mc:Choice xmlns:v="urn:schemas-microsoft-com:vml" Requires="v">
                <p:oleObj spid="_x0000_s28674" name="スライド" r:id="rId4" imgW="1598533" imgH="1199384" progId="PowerPoint.Slide.8">
                  <p:embed/>
                </p:oleObj>
              </mc:Choice>
              <mc:Fallback>
                <p:oleObj name="スライド" r:id="rId4" imgW="1598533" imgH="1199384" progId="PowerPoint.Slid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74638"/>
                        <a:ext cx="9144000" cy="6884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60738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16632"/>
            <a:ext cx="8229600" cy="1143000"/>
          </a:xfrm>
          <a:ln>
            <a:solidFill>
              <a:schemeClr val="accent1"/>
            </a:solidFill>
          </a:ln>
        </p:spPr>
        <p:txBody>
          <a:bodyPr>
            <a:normAutofit/>
          </a:bodyPr>
          <a:lstStyle/>
          <a:p>
            <a:r>
              <a:rPr lang="ja-JP" altLang="en-US" dirty="0" smtClean="0"/>
              <a:t>規制と人流ビジネスの関係</a:t>
            </a:r>
            <a:endParaRPr kumimoji="1" lang="ja-JP" altLang="en-US" dirty="0"/>
          </a:p>
        </p:txBody>
      </p:sp>
      <p:sp>
        <p:nvSpPr>
          <p:cNvPr id="5" name="正方形/長方形 4"/>
          <p:cNvSpPr/>
          <p:nvPr/>
        </p:nvSpPr>
        <p:spPr>
          <a:xfrm>
            <a:off x="4860032" y="1772816"/>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lumMod val="95000"/>
                    <a:lumOff val="5000"/>
                  </a:schemeClr>
                </a:solidFill>
              </a:rPr>
              <a:t>非規制国・地域</a:t>
            </a:r>
            <a:endParaRPr lang="ja-JP" altLang="en-US" sz="3200" dirty="0">
              <a:solidFill>
                <a:schemeClr val="tx1">
                  <a:lumMod val="95000"/>
                  <a:lumOff val="5000"/>
                </a:schemeClr>
              </a:solidFill>
            </a:endParaRPr>
          </a:p>
        </p:txBody>
      </p:sp>
      <p:sp>
        <p:nvSpPr>
          <p:cNvPr id="6" name="正方形/長方形 5"/>
          <p:cNvSpPr/>
          <p:nvPr/>
        </p:nvSpPr>
        <p:spPr>
          <a:xfrm>
            <a:off x="179512" y="3234680"/>
            <a:ext cx="2282552" cy="17784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規制国</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地域</a:t>
            </a:r>
            <a:endParaRPr kumimoji="1" lang="ja-JP" altLang="en-US" sz="3600" dirty="0">
              <a:solidFill>
                <a:schemeClr val="tx1">
                  <a:lumMod val="95000"/>
                  <a:lumOff val="5000"/>
                </a:schemeClr>
              </a:solidFill>
            </a:endParaRPr>
          </a:p>
        </p:txBody>
      </p:sp>
      <p:sp>
        <p:nvSpPr>
          <p:cNvPr id="7" name="正方形/長方形 6"/>
          <p:cNvSpPr/>
          <p:nvPr/>
        </p:nvSpPr>
        <p:spPr>
          <a:xfrm>
            <a:off x="4932040" y="4437112"/>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lumMod val="95000"/>
                    <a:lumOff val="5000"/>
                  </a:schemeClr>
                </a:solidFill>
              </a:rPr>
              <a:t>非規制国・地域</a:t>
            </a:r>
            <a:endParaRPr lang="ja-JP" altLang="en-US" sz="3200" dirty="0">
              <a:solidFill>
                <a:schemeClr val="tx1">
                  <a:lumMod val="95000"/>
                  <a:lumOff val="5000"/>
                </a:schemeClr>
              </a:solidFill>
            </a:endParaRPr>
          </a:p>
        </p:txBody>
      </p:sp>
      <p:sp>
        <p:nvSpPr>
          <p:cNvPr id="8" name="下カーブ矢印 7"/>
          <p:cNvSpPr/>
          <p:nvPr/>
        </p:nvSpPr>
        <p:spPr>
          <a:xfrm>
            <a:off x="2195736" y="1988840"/>
            <a:ext cx="2592288"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円/楕円 8"/>
          <p:cNvSpPr/>
          <p:nvPr/>
        </p:nvSpPr>
        <p:spPr>
          <a:xfrm>
            <a:off x="4355976" y="2874640"/>
            <a:ext cx="144016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カジノ</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風俗等</a:t>
            </a:r>
            <a:endParaRPr kumimoji="1" lang="ja-JP" altLang="en-US" dirty="0">
              <a:solidFill>
                <a:schemeClr val="tx1">
                  <a:lumMod val="95000"/>
                  <a:lumOff val="5000"/>
                </a:schemeClr>
              </a:solidFill>
            </a:endParaRPr>
          </a:p>
        </p:txBody>
      </p:sp>
      <p:sp>
        <p:nvSpPr>
          <p:cNvPr id="10" name="円/楕円 9"/>
          <p:cNvSpPr/>
          <p:nvPr/>
        </p:nvSpPr>
        <p:spPr>
          <a:xfrm>
            <a:off x="4427984" y="4437112"/>
            <a:ext cx="1368152"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カジノ</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風俗等</a:t>
            </a:r>
            <a:endParaRPr kumimoji="1" lang="ja-JP" altLang="en-US" dirty="0">
              <a:solidFill>
                <a:schemeClr val="tx1">
                  <a:lumMod val="95000"/>
                  <a:lumOff val="5000"/>
                </a:schemeClr>
              </a:solidFill>
            </a:endParaRPr>
          </a:p>
        </p:txBody>
      </p:sp>
      <p:sp>
        <p:nvSpPr>
          <p:cNvPr id="11" name="下カーブ矢印 10"/>
          <p:cNvSpPr/>
          <p:nvPr/>
        </p:nvSpPr>
        <p:spPr>
          <a:xfrm flipV="1">
            <a:off x="2195736" y="5229200"/>
            <a:ext cx="2592288" cy="79208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円/楕円 11"/>
          <p:cNvSpPr/>
          <p:nvPr/>
        </p:nvSpPr>
        <p:spPr>
          <a:xfrm>
            <a:off x="1979712" y="3522712"/>
            <a:ext cx="1368152" cy="914400"/>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闇事業</a:t>
            </a:r>
            <a:endParaRPr kumimoji="1" lang="ja-JP" altLang="en-US" dirty="0">
              <a:solidFill>
                <a:schemeClr val="tx1">
                  <a:lumMod val="95000"/>
                  <a:lumOff val="5000"/>
                </a:schemeClr>
              </a:solidFill>
            </a:endParaRPr>
          </a:p>
        </p:txBody>
      </p:sp>
      <p:sp>
        <p:nvSpPr>
          <p:cNvPr id="13" name="三方向矢印 12"/>
          <p:cNvSpPr/>
          <p:nvPr/>
        </p:nvSpPr>
        <p:spPr>
          <a:xfrm rot="16200000">
            <a:off x="3508452" y="3412428"/>
            <a:ext cx="1216152" cy="1249296"/>
          </a:xfrm>
          <a:prstGeom prst="leftRightUpArrow">
            <a:avLst>
              <a:gd name="adj1" fmla="val 27314"/>
              <a:gd name="adj2" fmla="val 25000"/>
              <a:gd name="adj3" fmla="val 25000"/>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競争関係</a:t>
            </a:r>
            <a:endParaRPr kumimoji="1" lang="ja-JP" altLang="en-US" dirty="0">
              <a:solidFill>
                <a:schemeClr val="tx1">
                  <a:lumMod val="95000"/>
                  <a:lumOff val="5000"/>
                </a:schemeClr>
              </a:solidFill>
            </a:endParaRPr>
          </a:p>
        </p:txBody>
      </p:sp>
      <p:sp>
        <p:nvSpPr>
          <p:cNvPr id="14" name="左カーブ矢印 13"/>
          <p:cNvSpPr/>
          <p:nvPr/>
        </p:nvSpPr>
        <p:spPr>
          <a:xfrm>
            <a:off x="6732240" y="3429000"/>
            <a:ext cx="432048" cy="129614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左カーブ矢印 14"/>
          <p:cNvSpPr/>
          <p:nvPr/>
        </p:nvSpPr>
        <p:spPr>
          <a:xfrm flipH="1" flipV="1">
            <a:off x="6003776" y="3356992"/>
            <a:ext cx="440432" cy="129614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円/楕円 15"/>
          <p:cNvSpPr/>
          <p:nvPr/>
        </p:nvSpPr>
        <p:spPr>
          <a:xfrm>
            <a:off x="4427984" y="582696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暴力等</a:t>
            </a:r>
            <a:endParaRPr kumimoji="1" lang="ja-JP" altLang="en-US" dirty="0">
              <a:solidFill>
                <a:schemeClr val="tx1">
                  <a:lumMod val="95000"/>
                  <a:lumOff val="5000"/>
                </a:schemeClr>
              </a:solidFill>
            </a:endParaRPr>
          </a:p>
        </p:txBody>
      </p:sp>
      <p:sp>
        <p:nvSpPr>
          <p:cNvPr id="17" name="下カーブ矢印 16"/>
          <p:cNvSpPr/>
          <p:nvPr/>
        </p:nvSpPr>
        <p:spPr>
          <a:xfrm rot="1525968" flipV="1">
            <a:off x="756877" y="5765768"/>
            <a:ext cx="4051505" cy="79208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フローチャート : 和接合 17"/>
          <p:cNvSpPr/>
          <p:nvPr/>
        </p:nvSpPr>
        <p:spPr>
          <a:xfrm>
            <a:off x="971600" y="5733256"/>
            <a:ext cx="1728192" cy="684656"/>
          </a:xfrm>
          <a:prstGeom prst="flowChartSummingJunct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400" b="1" dirty="0" smtClean="0">
                <a:solidFill>
                  <a:schemeClr val="tx1">
                    <a:lumMod val="95000"/>
                    <a:lumOff val="5000"/>
                  </a:schemeClr>
                </a:solidFill>
              </a:rPr>
              <a:t>国外犯</a:t>
            </a:r>
            <a:endParaRPr kumimoji="1" lang="ja-JP" altLang="en-US" sz="2400" b="1" dirty="0">
              <a:solidFill>
                <a:schemeClr val="tx1">
                  <a:lumMod val="95000"/>
                  <a:lumOff val="5000"/>
                </a:schemeClr>
              </a:solidFill>
            </a:endParaRPr>
          </a:p>
        </p:txBody>
      </p:sp>
      <p:sp>
        <p:nvSpPr>
          <p:cNvPr id="19" name="円/楕円 18"/>
          <p:cNvSpPr/>
          <p:nvPr/>
        </p:nvSpPr>
        <p:spPr>
          <a:xfrm>
            <a:off x="4427984" y="150648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医療行為等</a:t>
            </a:r>
            <a:endParaRPr kumimoji="1" lang="ja-JP" altLang="en-US" dirty="0">
              <a:solidFill>
                <a:schemeClr val="tx1">
                  <a:lumMod val="95000"/>
                  <a:lumOff val="5000"/>
                </a:schemeClr>
              </a:solidFill>
            </a:endParaRPr>
          </a:p>
        </p:txBody>
      </p:sp>
      <p:sp>
        <p:nvSpPr>
          <p:cNvPr id="21" name="正方形/長方形 20"/>
          <p:cNvSpPr/>
          <p:nvPr/>
        </p:nvSpPr>
        <p:spPr>
          <a:xfrm>
            <a:off x="8100392" y="1340768"/>
            <a:ext cx="864096" cy="5445224"/>
          </a:xfrm>
          <a:prstGeom prst="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chemeClr val="tx1">
                    <a:lumMod val="95000"/>
                    <a:lumOff val="5000"/>
                  </a:schemeClr>
                </a:solidFill>
              </a:rPr>
              <a:t>（脱法的）</a:t>
            </a:r>
            <a:r>
              <a:rPr lang="ja-JP" altLang="en-US" sz="3600" dirty="0" smtClean="0">
                <a:solidFill>
                  <a:schemeClr val="tx1">
                    <a:lumMod val="95000"/>
                    <a:lumOff val="5000"/>
                  </a:schemeClr>
                </a:solidFill>
              </a:rPr>
              <a:t>便宜置籍国・地域</a:t>
            </a:r>
            <a:endParaRPr kumimoji="1" lang="ja-JP" altLang="en-US" sz="3600" dirty="0">
              <a:solidFill>
                <a:schemeClr val="tx1">
                  <a:lumMod val="95000"/>
                  <a:lumOff val="5000"/>
                </a:schemeClr>
              </a:solidFill>
            </a:endParaRPr>
          </a:p>
        </p:txBody>
      </p:sp>
      <p:sp>
        <p:nvSpPr>
          <p:cNvPr id="20" name="円/楕円 19"/>
          <p:cNvSpPr/>
          <p:nvPr/>
        </p:nvSpPr>
        <p:spPr>
          <a:xfrm>
            <a:off x="5940152" y="1340768"/>
            <a:ext cx="1656184"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lumMod val="95000"/>
                    <a:lumOff val="5000"/>
                  </a:schemeClr>
                </a:solidFill>
              </a:rPr>
              <a:t>生殖ツーリズム？</a:t>
            </a:r>
            <a:endParaRPr kumimoji="1" lang="ja-JP" altLang="en-US" b="1" dirty="0">
              <a:solidFill>
                <a:schemeClr val="tx1">
                  <a:lumMod val="95000"/>
                  <a:lumOff val="5000"/>
                </a:schemeClr>
              </a:solidFill>
            </a:endParaRPr>
          </a:p>
        </p:txBody>
      </p:sp>
    </p:spTree>
    <p:extLst>
      <p:ext uri="{BB962C8B-B14F-4D97-AF65-F5344CB8AC3E}">
        <p14:creationId xmlns:p14="http://schemas.microsoft.com/office/powerpoint/2010/main" val="4874648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ja-JP" b="1" dirty="0" smtClean="0"/>
              <a:t>　規制制度による観光資源化</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観光が非日常体験とすれば、日常を規制することにより非日常資源が生み出され、規制制度により観光資源が発生</a:t>
            </a:r>
            <a:endParaRPr lang="en-US" altLang="ja-JP" dirty="0" smtClean="0"/>
          </a:p>
          <a:p>
            <a:r>
              <a:rPr lang="ja-JP" altLang="ja-JP" dirty="0" smtClean="0"/>
              <a:t>賭博、風俗、麻薬、暴力等は刑法等により禁止されており、これらが可能となるのは特別法による。構造改革特区方式による規制緩和も同様である。</a:t>
            </a:r>
            <a:endParaRPr lang="en-US" altLang="ja-JP" dirty="0" smtClean="0"/>
          </a:p>
          <a:p>
            <a:r>
              <a:rPr lang="ja-JP" altLang="ja-JP" dirty="0" smtClean="0"/>
              <a:t>その一方で交通･通信手段の発達が国内の規制制度を形骸化する。外国やオンラインでのカジノ体験がそれである。観光資源は絶えず規制制度と表裏の関係にある。</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w="57150">
            <a:solidFill>
              <a:schemeClr val="tx1">
                <a:lumMod val="95000"/>
                <a:lumOff val="5000"/>
              </a:schemeClr>
            </a:solidFill>
          </a:ln>
        </p:spPr>
        <p:txBody>
          <a:bodyPr>
            <a:normAutofit fontScale="90000"/>
          </a:bodyPr>
          <a:lstStyle/>
          <a:p>
            <a:r>
              <a:rPr kumimoji="1" lang="ja-JP" altLang="en-US" dirty="0" smtClean="0"/>
              <a:t>（買物）特区</a:t>
            </a:r>
            <a:r>
              <a:rPr kumimoji="1" lang="en-US" altLang="ja-JP" dirty="0" smtClean="0"/>
              <a:t/>
            </a:r>
            <a:br>
              <a:rPr kumimoji="1" lang="en-US" altLang="ja-JP" dirty="0" smtClean="0"/>
            </a:br>
            <a:r>
              <a:rPr lang="en-US" altLang="ja-JP" sz="3100" b="1" dirty="0" smtClean="0">
                <a:hlinkClick r:id="rId3"/>
              </a:rPr>
              <a:t>http://jbpress.ismedia.jp/articles/-/39507</a:t>
            </a:r>
            <a:endParaRPr kumimoji="1" lang="ja-JP" altLang="en-US" sz="3100" dirty="0"/>
          </a:p>
        </p:txBody>
      </p:sp>
      <p:sp>
        <p:nvSpPr>
          <p:cNvPr id="3" name="コンテンツ プレースホルダ 2"/>
          <p:cNvSpPr>
            <a:spLocks noGrp="1"/>
          </p:cNvSpPr>
          <p:nvPr>
            <p:ph idx="1"/>
          </p:nvPr>
        </p:nvSpPr>
        <p:spPr>
          <a:xfrm>
            <a:off x="457200" y="1195536"/>
            <a:ext cx="8229600" cy="5257800"/>
          </a:xfrm>
        </p:spPr>
        <p:txBody>
          <a:bodyPr>
            <a:noAutofit/>
          </a:bodyPr>
          <a:lstStyle/>
          <a:p>
            <a:r>
              <a:rPr lang="ja-JP" altLang="en-US" sz="3600" dirty="0" smtClean="0"/>
              <a:t>　釜山市内の百貨店で買った化粧品やブランド品などをここで受け取り、対馬へ向かうのである。それは対馬で使うのではなく、持ち帰るため。だから、帰国する船の出港前にわざわざ開封してスーツケースに詰め直していたのである</a:t>
            </a:r>
            <a:r>
              <a:rPr lang="ja-JP" altLang="en-US" sz="3600" dirty="0" smtClean="0"/>
              <a:t>。</a:t>
            </a:r>
            <a:endParaRPr lang="en-US" altLang="ja-JP" sz="3600" dirty="0" smtClean="0"/>
          </a:p>
          <a:p>
            <a:r>
              <a:rPr lang="ja-JP" altLang="en-US" sz="3600" dirty="0" smtClean="0"/>
              <a:t>沖縄</a:t>
            </a:r>
            <a:r>
              <a:rPr lang="ja-JP" altLang="en-US" sz="3600" dirty="0"/>
              <a:t>観光</a:t>
            </a:r>
            <a:r>
              <a:rPr lang="ja-JP" altLang="en-US" sz="3600" dirty="0" smtClean="0"/>
              <a:t>も買い物特区から始まっている。</a:t>
            </a:r>
            <a:r>
              <a:rPr lang="en-US" altLang="ja-JP" sz="3600" dirty="0" smtClean="0"/>
              <a:t>1963</a:t>
            </a:r>
            <a:r>
              <a:rPr lang="ja-JP" altLang="en-US" sz="3600" dirty="0" smtClean="0"/>
              <a:t>年の海外渡航自由化、</a:t>
            </a:r>
            <a:r>
              <a:rPr lang="en-US" altLang="ja-JP" sz="3600" dirty="0" smtClean="0"/>
              <a:t>1972</a:t>
            </a:r>
            <a:r>
              <a:rPr lang="ja-JP" altLang="en-US" sz="3600" dirty="0" smtClean="0"/>
              <a:t>年本土復帰</a:t>
            </a:r>
            <a:endParaRPr lang="ja-JP" altLang="en-US" sz="3600" dirty="0" smtClean="0"/>
          </a:p>
        </p:txBody>
      </p:sp>
    </p:spTree>
    <p:extLst>
      <p:ext uri="{BB962C8B-B14F-4D97-AF65-F5344CB8AC3E}">
        <p14:creationId xmlns:p14="http://schemas.microsoft.com/office/powerpoint/2010/main" val="1308597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a:bodyPr>
          <a:lstStyle/>
          <a:p>
            <a:r>
              <a:rPr lang="ja-JP" altLang="ja-JP" b="1" dirty="0" smtClean="0"/>
              <a:t>賭博</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刑法は賭博及び富籤に関する罪を規定する。賭博、富籤販売が禁止されることから賭博が制度的に非日常となり、観光資源化する。</a:t>
            </a:r>
          </a:p>
          <a:p>
            <a:r>
              <a:rPr lang="ja-JP" altLang="ja-JP" dirty="0" smtClean="0"/>
              <a:t>明らかに刑法に抵触することから、特別法により合法化されているものが、いわゆる公営ギャンブルであり、競馬法（</a:t>
            </a:r>
            <a:r>
              <a:rPr lang="en-US" altLang="ja-JP" dirty="0" smtClean="0"/>
              <a:t>1948</a:t>
            </a:r>
            <a:r>
              <a:rPr lang="ja-JP" altLang="ja-JP" dirty="0" smtClean="0"/>
              <a:t>年）自転車競技法</a:t>
            </a:r>
            <a:r>
              <a:rPr lang="en-US" altLang="ja-JP" dirty="0" smtClean="0"/>
              <a:t>(1948</a:t>
            </a:r>
            <a:r>
              <a:rPr lang="ja-JP" altLang="ja-JP" dirty="0" smtClean="0"/>
              <a:t>年</a:t>
            </a:r>
            <a:r>
              <a:rPr lang="en-US" altLang="ja-JP" dirty="0" smtClean="0"/>
              <a:t>) </a:t>
            </a:r>
            <a:r>
              <a:rPr lang="ja-JP" altLang="ja-JP" dirty="0" smtClean="0"/>
              <a:t>小型自動車競走法（</a:t>
            </a:r>
            <a:r>
              <a:rPr lang="en-US" altLang="ja-JP" dirty="0" smtClean="0"/>
              <a:t>1950</a:t>
            </a:r>
            <a:r>
              <a:rPr lang="ja-JP" altLang="ja-JP" dirty="0" smtClean="0"/>
              <a:t>年）モーターボート競走法（</a:t>
            </a:r>
            <a:r>
              <a:rPr lang="en-US" altLang="ja-JP" dirty="0" smtClean="0"/>
              <a:t>1951</a:t>
            </a:r>
            <a:r>
              <a:rPr lang="ja-JP" altLang="ja-JP" dirty="0" smtClean="0"/>
              <a:t>年）スポーツ振興投票の実施等に関する法律（</a:t>
            </a:r>
            <a:r>
              <a:rPr lang="en-US" altLang="ja-JP" dirty="0" smtClean="0"/>
              <a:t>1999</a:t>
            </a:r>
            <a:r>
              <a:rPr lang="ja-JP" altLang="ja-JP" dirty="0" smtClean="0"/>
              <a:t>年）により合法化されている</a:t>
            </a:r>
            <a:r>
              <a:rPr lang="en-US" altLang="ja-JP" b="1" baseline="30000" dirty="0" smtClean="0"/>
              <a:t>(48)</a:t>
            </a:r>
            <a:r>
              <a:rPr lang="ja-JP" altLang="ja-JP" dirty="0" err="1" smtClean="0"/>
              <a:t>。</a:t>
            </a:r>
            <a:r>
              <a:rPr lang="ja-JP" altLang="ja-JP" dirty="0" smtClean="0"/>
              <a:t>モーターボート競走法は観光に関する事業の振興を目的とすることを明文化している</a:t>
            </a:r>
            <a:r>
              <a:rPr lang="en-US" altLang="ja-JP" b="1" baseline="30000" dirty="0" smtClean="0"/>
              <a:t>(49)</a:t>
            </a:r>
            <a:r>
              <a:rPr lang="ja-JP" altLang="ja-JP" dirty="0" err="1" smtClean="0"/>
              <a:t>。</a:t>
            </a:r>
            <a:r>
              <a:rPr lang="ja-JP" altLang="ja-JP" dirty="0" smtClean="0"/>
              <a:t>いわゆる宝くじは当せん金附証票法</a:t>
            </a:r>
            <a:r>
              <a:rPr lang="en-US" altLang="ja-JP" dirty="0" smtClean="0"/>
              <a:t>(1948</a:t>
            </a:r>
            <a:r>
              <a:rPr lang="ja-JP" altLang="ja-JP" dirty="0" smtClean="0"/>
              <a:t>年</a:t>
            </a:r>
            <a:r>
              <a:rPr lang="en-US" altLang="ja-JP" dirty="0" smtClean="0"/>
              <a:t>)</a:t>
            </a:r>
            <a:r>
              <a:rPr lang="ja-JP" altLang="ja-JP" dirty="0" smtClean="0"/>
              <a:t>により合法化されている。これらの制度趣旨は、産業振興、スポーツ振興であり、海外のゲーミング法の趣旨も観光振興・地域振興となっている。</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風俗、猥褻</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lang="ja-JP" altLang="ja-JP" dirty="0" smtClean="0"/>
              <a:t>人類にとって性行為は日常生活行為であるが、未成年、病気、暴力団等の対策等の理由による規制により非日常化され、観光資源化している。日本の刑法のわいせつな図画に該当するとの運用から上映が禁止されている映画等を鑑賞する目的で海外旅行に出かけたりする現象があったが、社会常識の変化による規制の運用緩和により、いわゆるヘアヌード等が合法化されるとともに日常化し、わざわざ海外まで出かける対象としても観光資源とはならなくなってしまった。</a:t>
            </a:r>
          </a:p>
          <a:p>
            <a:r>
              <a:rPr lang="ja-JP" altLang="ja-JP" dirty="0" smtClean="0"/>
              <a:t>わが国では売春防止法があり、売春自体は犯罪とされていないものの、管理売春等が犯罪とされている。海外においては合法的に管理売春を行うことが可能な地域も存在し、管理売春が非日常である日本在住者にとって、観光資源となっている。</a:t>
            </a:r>
          </a:p>
          <a:p>
            <a:r>
              <a:rPr lang="ja-JP" altLang="ja-JP" dirty="0" smtClean="0"/>
              <a:t>風俗営業及び性風俗関連特殊営業等は「善良の風俗と清浄な風俗環境を保持し、及び少年の健全な育成に障害を及ぼす行為を防止する」ため、「風俗営業等の規制及び業務の適正化等に関する法律」により規制を受ける。同法が規定する「風俗営業」は「客の接待をして客に飲食をさせる営業」であり、「接待」とは「歓楽的雰囲気を醸し出す方法により客をもてなすこと」であり、まさに観光産業との認識にたっている。</a:t>
            </a:r>
          </a:p>
          <a:p>
            <a:endParaRPr lang="ja-JP" altLang="en-US" dirty="0" smtClean="0"/>
          </a:p>
          <a:p>
            <a:endParaRPr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en-US" b="1" dirty="0" smtClean="0"/>
              <a:t>ダンス営業</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風営法は売買春の防止を狙い、「設備を設け客にダンスをさせ、かつ飲食させる営業」を公安委員会の許可が必要な風俗営業と規定</a:t>
            </a:r>
            <a:endParaRPr lang="en-US" altLang="ja-JP" dirty="0" smtClean="0"/>
          </a:p>
          <a:p>
            <a:r>
              <a:rPr lang="ja-JP" altLang="en-US" dirty="0" smtClean="0"/>
              <a:t>ダンスは小中学校の授業にも取り入れられており、風営法はクラブが若者文化に定着している現状にそぐわないとの声が強い</a:t>
            </a:r>
            <a:endParaRPr lang="en-US" altLang="ja-JP" dirty="0" smtClean="0"/>
          </a:p>
          <a:p>
            <a:r>
              <a:rPr lang="ja-JP" altLang="en-US" dirty="0" smtClean="0"/>
              <a:t>政府の規制改革会議は、若者がダンスや音楽を楽しむクラブなどのダンス営業を風営法の規制対象から外すよう提案する方針。早急な法改正を求める</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45840"/>
            <a:ext cx="8229600" cy="1143000"/>
          </a:xfrm>
          <a:solidFill>
            <a:srgbClr val="FFFF00"/>
          </a:solidFill>
          <a:ln>
            <a:solidFill>
              <a:schemeClr val="accent1"/>
            </a:solidFill>
          </a:ln>
        </p:spPr>
        <p:txBody>
          <a:bodyPr>
            <a:normAutofit fontScale="90000"/>
          </a:bodyPr>
          <a:lstStyle/>
          <a:p>
            <a:r>
              <a:rPr lang="ja-JP" altLang="en-US" dirty="0" smtClean="0"/>
              <a:t>「くまもん」と「土佐犬」は違うか同じか</a:t>
            </a:r>
            <a:endParaRPr kumimoji="1" lang="ja-JP" altLang="en-US" dirty="0"/>
          </a:p>
        </p:txBody>
      </p:sp>
      <p:sp>
        <p:nvSpPr>
          <p:cNvPr id="3" name="コンテンツ プレースホルダ 2"/>
          <p:cNvSpPr>
            <a:spLocks noGrp="1"/>
          </p:cNvSpPr>
          <p:nvPr>
            <p:ph idx="1"/>
          </p:nvPr>
        </p:nvSpPr>
        <p:spPr>
          <a:xfrm>
            <a:off x="457200" y="2608312"/>
            <a:ext cx="8229600" cy="2908920"/>
          </a:xfrm>
        </p:spPr>
        <p:txBody>
          <a:bodyPr>
            <a:normAutofit/>
          </a:bodyPr>
          <a:lstStyle/>
          <a:p>
            <a:r>
              <a:rPr lang="ja-JP" altLang="en-US" dirty="0" smtClean="0"/>
              <a:t>同じ点　「観光資源」　「富士山ではない」</a:t>
            </a:r>
            <a:endParaRPr lang="en-US" altLang="ja-JP" dirty="0" smtClean="0"/>
          </a:p>
          <a:p>
            <a:r>
              <a:rPr lang="ja-JP" altLang="en-US" dirty="0" smtClean="0"/>
              <a:t>違う点　　生き物　危険性　形　</a:t>
            </a:r>
            <a:endParaRPr lang="en-US" altLang="ja-JP" dirty="0" smtClean="0"/>
          </a:p>
          <a:p>
            <a:r>
              <a:rPr lang="ja-JP" altLang="ja-JP" dirty="0" smtClean="0"/>
              <a:t>類似点も相違点も同じだけあるということが示せる、類似点の数の多さでモノゴトを分類することはできないということがわかる。</a:t>
            </a:r>
            <a:endParaRPr lang="en-US" altLang="ja-JP" dirty="0" smtClean="0"/>
          </a:p>
          <a:p>
            <a:endParaRPr lang="en-US" altLang="ja-JP" dirty="0" smtClean="0"/>
          </a:p>
          <a:p>
            <a:endParaRPr kumimoji="1"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b="1" dirty="0" smtClean="0"/>
              <a:t>飲食</a:t>
            </a:r>
            <a:r>
              <a:rPr lang="ja-JP" altLang="ja-JP" b="1" dirty="0" smtClean="0"/>
              <a:t>物</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酒税法の運用により、自家製の酒類製造免許を取得するのに、年間６キロ・リットル以上の生産が義務づけられている。構造改革特別区域法の規定による特区認定で、民宿やレストランなどを併設している農業者が自家栽培米で濁酒を醸造する場合に、基準に満たない量でも製造を容認する特区が認められるようになった。通称「</a:t>
            </a:r>
            <a:r>
              <a:rPr lang="ja-JP" altLang="ja-JP" dirty="0" err="1" smtClean="0"/>
              <a:t>どぶ</a:t>
            </a:r>
            <a:r>
              <a:rPr lang="ja-JP" altLang="ja-JP" dirty="0" smtClean="0"/>
              <a:t>ろく特区」であり、規制制度による観光資源化をはかったわけである。</a:t>
            </a:r>
            <a:endParaRPr lang="en-US" altLang="ja-JP" dirty="0" smtClean="0"/>
          </a:p>
          <a:p>
            <a:r>
              <a:rPr lang="ja-JP" altLang="en-US" dirty="0" smtClean="0"/>
              <a:t>禁酒法　イスラム諸国、カポネ時代のアメリカ</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マリファナの動向</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薬物は、</a:t>
            </a:r>
            <a:r>
              <a:rPr lang="ja-JP" altLang="ja-JP" dirty="0" err="1" smtClean="0"/>
              <a:t>あ</a:t>
            </a:r>
            <a:r>
              <a:rPr lang="ja-JP" altLang="ja-JP" dirty="0" smtClean="0"/>
              <a:t>へん法</a:t>
            </a:r>
            <a:r>
              <a:rPr lang="en-US" altLang="ja-JP" dirty="0" smtClean="0"/>
              <a:t>(1954</a:t>
            </a:r>
            <a:r>
              <a:rPr lang="ja-JP" altLang="ja-JP" dirty="0" smtClean="0"/>
              <a:t>年</a:t>
            </a:r>
            <a:r>
              <a:rPr lang="en-US" altLang="ja-JP" dirty="0" smtClean="0"/>
              <a:t>)</a:t>
            </a:r>
            <a:r>
              <a:rPr lang="ja-JP" altLang="ja-JP" dirty="0" smtClean="0"/>
              <a:t>麻薬及び向精神薬取締法</a:t>
            </a:r>
            <a:r>
              <a:rPr lang="en-US" altLang="ja-JP" dirty="0" smtClean="0"/>
              <a:t>(1953</a:t>
            </a:r>
            <a:r>
              <a:rPr lang="ja-JP" altLang="ja-JP" dirty="0" smtClean="0"/>
              <a:t>年</a:t>
            </a:r>
            <a:r>
              <a:rPr lang="en-US" altLang="ja-JP" dirty="0" smtClean="0"/>
              <a:t>)</a:t>
            </a:r>
            <a:r>
              <a:rPr lang="ja-JP" altLang="ja-JP" dirty="0" smtClean="0"/>
              <a:t>覚せい剤取締法</a:t>
            </a:r>
            <a:r>
              <a:rPr lang="en-US" altLang="ja-JP" dirty="0" smtClean="0"/>
              <a:t>(1951</a:t>
            </a:r>
            <a:r>
              <a:rPr lang="ja-JP" altLang="ja-JP" dirty="0" smtClean="0"/>
              <a:t>年</a:t>
            </a:r>
            <a:r>
              <a:rPr lang="en-US" altLang="ja-JP" dirty="0" smtClean="0"/>
              <a:t>)</a:t>
            </a:r>
            <a:r>
              <a:rPr lang="ja-JP" altLang="ja-JP" dirty="0" smtClean="0"/>
              <a:t>大麻取締法</a:t>
            </a:r>
            <a:r>
              <a:rPr lang="en-US" altLang="ja-JP" dirty="0" smtClean="0"/>
              <a:t>(1953</a:t>
            </a:r>
            <a:r>
              <a:rPr lang="ja-JP" altLang="ja-JP" dirty="0" smtClean="0"/>
              <a:t>年</a:t>
            </a:r>
            <a:r>
              <a:rPr lang="en-US" altLang="ja-JP" dirty="0" smtClean="0"/>
              <a:t>)</a:t>
            </a:r>
            <a:r>
              <a:rPr lang="ja-JP" altLang="ja-JP" dirty="0" smtClean="0"/>
              <a:t>等により禁止されているが、大麻については規制を受けない外国の地域が存在し、愛好家には観光資源化している。国内において例外が認められない以上、日本の法制度としては観光資源とは範疇化できないものである。</a:t>
            </a:r>
            <a:endParaRPr lang="en-US" altLang="ja-JP" dirty="0" smtClean="0"/>
          </a:p>
          <a:p>
            <a:r>
              <a:rPr lang="ja-JP" altLang="en-US" dirty="0" smtClean="0"/>
              <a:t>米国の一部の州、ウルグアイ等での合法化</a:t>
            </a:r>
            <a:endParaRPr lang="en-US" altLang="ja-JP" dirty="0" smtClean="0"/>
          </a:p>
          <a:p>
            <a:r>
              <a:rPr lang="ja-JP" altLang="en-US" dirty="0" smtClean="0"/>
              <a:t>日本でも戦前は規制されていなかった（戦後内閣法制局で大麻取締法案の法令審査をした者が何故アメリカは大麻を取り締まるのかと不思議がった逸話を残している）</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動物虐待、暴力等</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en-US" altLang="ja-JP" dirty="0" smtClean="0"/>
              <a:t>1948</a:t>
            </a:r>
            <a:r>
              <a:rPr lang="ja-JP" altLang="ja-JP" dirty="0" smtClean="0"/>
              <a:t>年東京都は闘犬・闘鶏・闘牛取締条例を制定し、犬、鶏、牛その他の動物を互に闘わせてはならないとし、違反すれば五万円以下の罰金又は拘留若しくは科料に処すると規定した。</a:t>
            </a:r>
            <a:endParaRPr lang="en-US" altLang="ja-JP" dirty="0" smtClean="0"/>
          </a:p>
          <a:p>
            <a:r>
              <a:rPr lang="ja-JP" altLang="ja-JP" dirty="0" smtClean="0"/>
              <a:t>その一方で新潟県旧山古志村の牛の角突き</a:t>
            </a:r>
            <a:r>
              <a:rPr lang="en-US" altLang="ja-JP" dirty="0" smtClean="0"/>
              <a:t>(</a:t>
            </a:r>
            <a:r>
              <a:rPr lang="ja-JP" altLang="ja-JP" dirty="0" smtClean="0"/>
              <a:t>闘牛</a:t>
            </a:r>
            <a:r>
              <a:rPr lang="en-US" altLang="ja-JP" dirty="0" smtClean="0"/>
              <a:t>)</a:t>
            </a:r>
            <a:r>
              <a:rPr lang="ja-JP" altLang="ja-JP" dirty="0" smtClean="0"/>
              <a:t>は重要無形民俗文化財に指定され、観光資源となっている。</a:t>
            </a:r>
            <a:endParaRPr lang="en-US" altLang="ja-JP" dirty="0" smtClean="0"/>
          </a:p>
          <a:p>
            <a:r>
              <a:rPr lang="ja-JP" altLang="ja-JP" dirty="0" smtClean="0"/>
              <a:t>日本では闘牛、闘犬は存在するが、闘鶏は行われていない。日本で規制すれば規制のない国の観光資源となる。現にフィリピンでは闘鶏が観光資源として行われている。</a:t>
            </a:r>
          </a:p>
          <a:p>
            <a:endParaRPr kumimoji="1"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dirty="0" smtClean="0"/>
              <a:t>動物の愛護及び管理に関する法律</a:t>
            </a:r>
            <a:endParaRPr kumimoji="1" lang="ja-JP" altLang="en-US" dirty="0"/>
          </a:p>
        </p:txBody>
      </p:sp>
      <p:sp>
        <p:nvSpPr>
          <p:cNvPr id="3" name="コンテンツ プレースホルダ 2"/>
          <p:cNvSpPr>
            <a:spLocks noGrp="1"/>
          </p:cNvSpPr>
          <p:nvPr>
            <p:ph idx="1"/>
          </p:nvPr>
        </p:nvSpPr>
        <p:spPr>
          <a:xfrm>
            <a:off x="0" y="1600200"/>
            <a:ext cx="8892480" cy="5257800"/>
          </a:xfrm>
        </p:spPr>
        <p:txBody>
          <a:bodyPr>
            <a:normAutofit fontScale="85000" lnSpcReduction="10000"/>
          </a:bodyPr>
          <a:lstStyle/>
          <a:p>
            <a:r>
              <a:rPr lang="ja-JP" altLang="ja-JP" dirty="0" smtClean="0"/>
              <a:t>動物の愛護及び管理に関する法律２条は「動物が命あるものであることにかんがみ、何人も、動物をみだりに殺し、傷つけ、又は苦しめることのないようにするのみでなく、人と動物の共生に配慮しつつ、その習性を考慮して適正に取り扱うようにしなければならない」と規定</a:t>
            </a:r>
            <a:endParaRPr lang="en-US" altLang="ja-JP" dirty="0" smtClean="0"/>
          </a:p>
          <a:p>
            <a:r>
              <a:rPr lang="ja-JP" altLang="ja-JP" dirty="0" smtClean="0"/>
              <a:t>沖縄県で開催されていた「</a:t>
            </a:r>
            <a:r>
              <a:rPr lang="ja-JP" altLang="ja-JP" dirty="0" smtClean="0">
                <a:solidFill>
                  <a:srgbClr val="00B0F0"/>
                </a:solidFill>
              </a:rPr>
              <a:t>ハブとマングースの決闘ショー</a:t>
            </a:r>
            <a:r>
              <a:rPr lang="ja-JP" altLang="ja-JP" dirty="0" smtClean="0"/>
              <a:t>」は、その残酷さが多くの人の批判を呼び、動物愛護の観点から問題があるとして、</a:t>
            </a:r>
            <a:r>
              <a:rPr lang="en-US" altLang="ja-JP" dirty="0" smtClean="0"/>
              <a:t>1999</a:t>
            </a:r>
            <a:r>
              <a:rPr lang="ja-JP" altLang="ja-JP" dirty="0" smtClean="0"/>
              <a:t>年以降行われていない。</a:t>
            </a:r>
            <a:endParaRPr lang="en-US" altLang="ja-JP" dirty="0" smtClean="0"/>
          </a:p>
          <a:p>
            <a:r>
              <a:rPr lang="ja-JP" altLang="ja-JP" dirty="0" smtClean="0"/>
              <a:t>スペインでもバルセロナ市は「</a:t>
            </a:r>
            <a:r>
              <a:rPr lang="ja-JP" altLang="ja-JP" dirty="0" smtClean="0">
                <a:solidFill>
                  <a:srgbClr val="00B0F0"/>
                </a:solidFill>
              </a:rPr>
              <a:t>反闘牛都市</a:t>
            </a:r>
            <a:r>
              <a:rPr lang="ja-JP" altLang="ja-JP" dirty="0" smtClean="0"/>
              <a:t>」を宣言している。</a:t>
            </a:r>
            <a:endParaRPr lang="en-US" altLang="ja-JP" dirty="0" smtClean="0"/>
          </a:p>
          <a:p>
            <a:r>
              <a:rPr lang="ja-JP" altLang="ja-JP" dirty="0" smtClean="0"/>
              <a:t>スコットランド議会は「野生哺乳類保護（スコットランド）法」</a:t>
            </a:r>
            <a:r>
              <a:rPr lang="en-US" altLang="ja-JP" dirty="0" smtClean="0"/>
              <a:t>(</a:t>
            </a:r>
            <a:r>
              <a:rPr lang="ja-JP" altLang="ja-JP" dirty="0" smtClean="0">
                <a:solidFill>
                  <a:srgbClr val="00B0F0"/>
                </a:solidFill>
              </a:rPr>
              <a:t>狐狩り法案</a:t>
            </a:r>
            <a:r>
              <a:rPr lang="en-US" altLang="ja-JP" dirty="0" smtClean="0"/>
              <a:t>)</a:t>
            </a:r>
            <a:r>
              <a:rPr lang="ja-JP" altLang="ja-JP" dirty="0" smtClean="0"/>
              <a:t>を可決しているが、狐狩りはイギリス農村の伝統文化、都市住民の感情的議論で禁止するのは不公平との反発があると報道されている。</a:t>
            </a:r>
          </a:p>
          <a:p>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ボクシングの合法化</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ja-JP" dirty="0" smtClean="0"/>
              <a:t>銃の使用も観光対象となる。わが国では銃砲刀剣類所持等取締法で規制されているから、外国では日本人相手の観光資源となる。</a:t>
            </a:r>
            <a:endParaRPr lang="en-US" altLang="ja-JP" dirty="0" smtClean="0"/>
          </a:p>
          <a:p>
            <a:r>
              <a:rPr lang="ja-JP" altLang="ja-JP" dirty="0" smtClean="0"/>
              <a:t>決闘罪ニ関スル件</a:t>
            </a:r>
            <a:r>
              <a:rPr lang="en-US" altLang="ja-JP" dirty="0" smtClean="0"/>
              <a:t>(</a:t>
            </a:r>
            <a:r>
              <a:rPr lang="ja-JP" altLang="ja-JP" dirty="0" smtClean="0"/>
              <a:t>明治２２年</a:t>
            </a:r>
            <a:r>
              <a:rPr lang="en-US" altLang="ja-JP" dirty="0" smtClean="0"/>
              <a:t>)</a:t>
            </a:r>
            <a:r>
              <a:rPr lang="ja-JP" altLang="ja-JP" dirty="0" smtClean="0"/>
              <a:t>は決闘すること自体を処罰する法律であるが、時代、地域においては決闘が合法である場合もあった。格闘技にも擬似決闘として観光資源化しているものもあり、またアニメーション、ビデオ等によるバーチャル体験を観光資源化するものもある。</a:t>
            </a:r>
          </a:p>
          <a:p>
            <a:r>
              <a:rPr lang="en-US" altLang="ja-JP" b="1" dirty="0" smtClean="0"/>
              <a:t> </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fontScale="90000"/>
          </a:bodyPr>
          <a:lstStyle/>
          <a:p>
            <a:r>
              <a:rPr lang="ja-JP" altLang="ja-JP" dirty="0" smtClean="0"/>
              <a:t>みにくいアヒルの子の定理</a:t>
            </a:r>
            <a:r>
              <a:rPr lang="en-US" altLang="ja-JP" dirty="0" smtClean="0"/>
              <a:t/>
            </a:r>
            <a:br>
              <a:rPr lang="en-US" altLang="ja-JP" dirty="0" smtClean="0"/>
            </a:br>
            <a:r>
              <a:rPr lang="ja-JP" altLang="ja-JP" dirty="0" smtClean="0"/>
              <a:t>（</a:t>
            </a:r>
            <a:r>
              <a:rPr lang="en-US" altLang="ja-JP" dirty="0" smtClean="0"/>
              <a:t>Theorem of the ugly duckling</a:t>
            </a:r>
            <a:r>
              <a:rPr lang="ja-JP" altLang="ja-JP"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述語の重要性を決定するのは人間の</a:t>
            </a:r>
            <a:r>
              <a:rPr lang="en-US" altLang="ja-JP" dirty="0" err="1" smtClean="0"/>
              <a:t>価値</a:t>
            </a:r>
            <a:r>
              <a:rPr lang="ja-JP" altLang="ja-JP" dirty="0" smtClean="0"/>
              <a:t>体系であることを示した</a:t>
            </a:r>
            <a:endParaRPr lang="en-US" altLang="ja-JP" dirty="0" smtClean="0"/>
          </a:p>
          <a:p>
            <a:r>
              <a:rPr lang="ja-JP" altLang="ja-JP" dirty="0" smtClean="0"/>
              <a:t>各特徴を全て同等に扱っていることにより成立する定理． すなわち，クラスというものを特徴量で記述するときには，何らかの形で特徴量に重要性を考えていることになる．</a:t>
            </a:r>
            <a:endParaRPr lang="en-US" altLang="ja-JP" dirty="0" smtClean="0"/>
          </a:p>
          <a:p>
            <a:r>
              <a:rPr lang="ja-JP" altLang="ja-JP" dirty="0" smtClean="0"/>
              <a:t>従って、特徴に</a:t>
            </a:r>
            <a:r>
              <a:rPr lang="ja-JP" altLang="ja-JP" dirty="0" smtClean="0">
                <a:solidFill>
                  <a:srgbClr val="FF0000"/>
                </a:solidFill>
              </a:rPr>
              <a:t>重要性を負荷</a:t>
            </a:r>
            <a:r>
              <a:rPr lang="ja-JP" altLang="ja-JP" dirty="0" smtClean="0"/>
              <a:t>することがパターン選択の本質であり、人間は</a:t>
            </a:r>
            <a:r>
              <a:rPr lang="ja-JP" altLang="ja-JP" dirty="0" smtClean="0">
                <a:solidFill>
                  <a:srgbClr val="FF0000"/>
                </a:solidFill>
              </a:rPr>
              <a:t>価値判断</a:t>
            </a:r>
            <a:r>
              <a:rPr lang="ja-JP" altLang="ja-JP" dirty="0" smtClean="0"/>
              <a:t>によって、認識工学では</a:t>
            </a:r>
            <a:r>
              <a:rPr lang="ja-JP" altLang="ja-JP" dirty="0" smtClean="0">
                <a:solidFill>
                  <a:srgbClr val="FF0000"/>
                </a:solidFill>
              </a:rPr>
              <a:t>特徴の重み付け</a:t>
            </a:r>
            <a:r>
              <a:rPr lang="ja-JP" altLang="ja-JP" dirty="0" smtClean="0"/>
              <a:t>によって、行ってきた。</a:t>
            </a:r>
          </a:p>
          <a:p>
            <a:endParaRPr lang="ja-JP" altLang="ja-JP" dirty="0" smtClean="0"/>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人間は違うものを同じとみてしまう</a:t>
            </a:r>
            <a:endParaRPr kumimoji="1" lang="ja-JP" altLang="en-US" dirty="0"/>
          </a:p>
        </p:txBody>
      </p:sp>
      <p:sp>
        <p:nvSpPr>
          <p:cNvPr id="3" name="コンテンツ プレースホルダ 2"/>
          <p:cNvSpPr>
            <a:spLocks noGrp="1"/>
          </p:cNvSpPr>
          <p:nvPr>
            <p:ph idx="1"/>
          </p:nvPr>
        </p:nvSpPr>
        <p:spPr>
          <a:xfrm>
            <a:off x="251520" y="1600200"/>
            <a:ext cx="8640960" cy="5257800"/>
          </a:xfrm>
        </p:spPr>
        <p:txBody>
          <a:bodyPr>
            <a:normAutofit/>
          </a:bodyPr>
          <a:lstStyle/>
          <a:p>
            <a:r>
              <a:rPr lang="ja-JP" altLang="ja-JP" dirty="0" smtClean="0"/>
              <a:t>二つのものを取り出したとき、類似点も相違点も同じだけあるにもかかわらず、無意識のうちに、違う物を同じものとみなしている</a:t>
            </a:r>
            <a:endParaRPr lang="en-US" altLang="ja-JP" dirty="0" smtClean="0"/>
          </a:p>
          <a:p>
            <a:r>
              <a:rPr lang="ja-JP" altLang="ja-JP" dirty="0" smtClean="0"/>
              <a:t>類似点の方をより注目する。これは類似点によって、モノやコトの値打ちをはかっている。</a:t>
            </a:r>
            <a:endParaRPr lang="en-US" altLang="ja-JP" dirty="0" smtClean="0"/>
          </a:p>
          <a:p>
            <a:r>
              <a:rPr lang="ja-JP" altLang="en-US" dirty="0" smtClean="0"/>
              <a:t>金銭評価は同じとみなす基準があり、その中でランキングしている</a:t>
            </a:r>
            <a:endParaRPr lang="ja-JP" altLang="ja-JP" dirty="0" smtClean="0"/>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a:bodyPr>
          <a:lstStyle/>
          <a:p>
            <a:r>
              <a:rPr lang="ja-JP" altLang="ja-JP" b="1" dirty="0" smtClean="0"/>
              <a:t>　</a:t>
            </a:r>
            <a:r>
              <a:rPr lang="ja-JP" altLang="en-US" b="1" dirty="0" smtClean="0"/>
              <a:t>金銭</a:t>
            </a:r>
            <a:r>
              <a:rPr lang="ja-JP" altLang="ja-JP" b="1" dirty="0" smtClean="0"/>
              <a:t>評価・</a:t>
            </a:r>
            <a:r>
              <a:rPr lang="ja-JP" altLang="en-US" b="1" dirty="0" smtClean="0"/>
              <a:t>値付け</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solidFill>
                  <a:srgbClr val="FF0000"/>
                </a:solidFill>
              </a:rPr>
              <a:t>経済市場は金銭により評価</a:t>
            </a:r>
            <a:r>
              <a:rPr lang="ja-JP" altLang="ja-JP" dirty="0" smtClean="0"/>
              <a:t>する。人は自分のもつ情報を使って一人一人が金銭で何らかの評価をするが、合理的判断が出来る完全人モデルの純粋性からは実態社会をうまく説明できないところから、神経経済学、進化経済学が提唱された。</a:t>
            </a:r>
          </a:p>
          <a:p>
            <a:r>
              <a:rPr lang="ja-JP" altLang="ja-JP" dirty="0" smtClean="0"/>
              <a:t>格付は市場の効率性を損なう「情報の非対称性」を補う手段であり「シグナリング」</a:t>
            </a:r>
            <a:r>
              <a:rPr lang="en-US" altLang="ja-JP" dirty="0" smtClean="0"/>
              <a:t>(</a:t>
            </a:r>
            <a:r>
              <a:rPr lang="en-US" altLang="ja-JP" u="sng" dirty="0" err="1" smtClean="0"/>
              <a:t>情報</a:t>
            </a:r>
            <a:r>
              <a:rPr lang="ja-JP" altLang="ja-JP" dirty="0" smtClean="0"/>
              <a:t>を持っている側が工夫して</a:t>
            </a:r>
            <a:r>
              <a:rPr lang="en-US" altLang="ja-JP" u="sng" dirty="0" err="1" smtClean="0"/>
              <a:t>情報</a:t>
            </a:r>
            <a:r>
              <a:rPr lang="ja-JP" altLang="ja-JP" dirty="0" smtClean="0"/>
              <a:t>を持っていない側に伝達すること</a:t>
            </a:r>
            <a:r>
              <a:rPr lang="en-US" altLang="ja-JP" dirty="0" smtClean="0"/>
              <a:t>)</a:t>
            </a:r>
            <a:r>
              <a:rPr lang="ja-JP" altLang="ja-JP" dirty="0" smtClean="0"/>
              <a:t>の一種と分類される。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lstStyle/>
          <a:p>
            <a:r>
              <a:rPr lang="ja-JP" altLang="ja-JP" dirty="0" smtClean="0"/>
              <a:t>観光学における観光資源の分類</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lang="ja-JP" altLang="en-US" dirty="0" smtClean="0"/>
              <a:t>「</a:t>
            </a:r>
            <a:r>
              <a:rPr lang="ja-JP" altLang="ja-JP" dirty="0" smtClean="0"/>
              <a:t>観光学</a:t>
            </a:r>
            <a:r>
              <a:rPr lang="ja-JP" altLang="en-US" dirty="0" smtClean="0"/>
              <a:t>」</a:t>
            </a:r>
            <a:r>
              <a:rPr lang="ja-JP" altLang="ja-JP" dirty="0" smtClean="0"/>
              <a:t>における観光資源の分類は、この範疇化を</a:t>
            </a:r>
            <a:r>
              <a:rPr lang="ja-JP" altLang="ja-JP" dirty="0" smtClean="0">
                <a:solidFill>
                  <a:srgbClr val="FF0000"/>
                </a:solidFill>
              </a:rPr>
              <a:t>如何なる基準で行うか</a:t>
            </a:r>
            <a:r>
              <a:rPr lang="ja-JP" altLang="ja-JP" dirty="0" smtClean="0"/>
              <a:t>を論議するものであり、当然最終的には価値観に行き着くこととなる。</a:t>
            </a:r>
            <a:r>
              <a:rPr lang="ja-JP" altLang="en-US" dirty="0" smtClean="0"/>
              <a:t>「</a:t>
            </a:r>
            <a:r>
              <a:rPr lang="ja-JP" altLang="ja-JP" dirty="0" smtClean="0"/>
              <a:t>観光政策</a:t>
            </a:r>
            <a:r>
              <a:rPr lang="ja-JP" altLang="en-US" dirty="0" smtClean="0"/>
              <a:t>」</a:t>
            </a:r>
            <a:r>
              <a:rPr lang="ja-JP" altLang="ja-JP" dirty="0" smtClean="0"/>
              <a:t>においては</a:t>
            </a:r>
            <a:r>
              <a:rPr lang="ja-JP" altLang="ja-JP" dirty="0" smtClean="0">
                <a:solidFill>
                  <a:srgbClr val="FF0000"/>
                </a:solidFill>
              </a:rPr>
              <a:t>規範性の形</a:t>
            </a:r>
            <a:r>
              <a:rPr lang="ja-JP" altLang="ja-JP" dirty="0" smtClean="0"/>
              <a:t>をめぐって論議するのである。</a:t>
            </a:r>
          </a:p>
          <a:p>
            <a:r>
              <a:rPr kumimoji="1" lang="ja-JP" altLang="en-US" dirty="0" smtClean="0"/>
              <a:t>まず、①同じものと分類する基準</a:t>
            </a:r>
            <a:endParaRPr kumimoji="1" lang="en-US" altLang="ja-JP" dirty="0" smtClean="0"/>
          </a:p>
          <a:p>
            <a:r>
              <a:rPr lang="ja-JP" altLang="en-US" dirty="0" smtClean="0"/>
              <a:t>次に、②同じものと分類された中で、評価のランク付けする基準</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a:bodyPr>
          <a:lstStyle/>
          <a:p>
            <a:r>
              <a:rPr lang="ja-JP" altLang="ja-JP" dirty="0" smtClean="0"/>
              <a:t>観光は「日常生活圏を離れ非日常体験をするもの」とされ、そこには日常と非日常の差異を前提とする考えがある。この日常と非日常の差異は非物質的存在であり、実体概念ではなく関係概念である点で、</a:t>
            </a:r>
            <a:r>
              <a:rPr lang="ja-JP" altLang="en-US" dirty="0" smtClean="0"/>
              <a:t>「</a:t>
            </a:r>
            <a:r>
              <a:rPr lang="ja-JP" altLang="ja-JP" dirty="0" smtClean="0"/>
              <a:t>パターンの差</a:t>
            </a:r>
            <a:r>
              <a:rPr lang="ja-JP" altLang="en-US" dirty="0" smtClean="0"/>
              <a:t>」</a:t>
            </a:r>
            <a:r>
              <a:rPr lang="ja-JP" altLang="ja-JP" dirty="0" smtClean="0"/>
              <a:t>とされる「情報」に含まれてしまうものである。資本主義も</a:t>
            </a:r>
            <a:r>
              <a:rPr lang="ja-JP" altLang="ja-JP" sz="4400" dirty="0" smtClean="0">
                <a:solidFill>
                  <a:srgbClr val="FF0000"/>
                </a:solidFill>
              </a:rPr>
              <a:t>差異</a:t>
            </a:r>
            <a:r>
              <a:rPr lang="ja-JP" altLang="ja-JP" dirty="0" smtClean="0"/>
              <a:t>を前提としており、観光情報は資本主義商品の一つでもある。</a:t>
            </a:r>
          </a:p>
        </p:txBody>
      </p:sp>
      <p:sp>
        <p:nvSpPr>
          <p:cNvPr id="4" name="タイトル 3"/>
          <p:cNvSpPr>
            <a:spLocks noGrp="1"/>
          </p:cNvSpPr>
          <p:nvPr>
            <p:ph type="title"/>
          </p:nvPr>
        </p:nvSpPr>
        <p:spPr>
          <a:solidFill>
            <a:srgbClr val="FFFF00"/>
          </a:solidFill>
          <a:ln>
            <a:solidFill>
              <a:schemeClr val="accent1"/>
            </a:solidFill>
          </a:ln>
        </p:spPr>
        <p:txBody>
          <a:bodyPr>
            <a:normAutofit/>
          </a:bodyPr>
          <a:lstStyle/>
          <a:p>
            <a:r>
              <a:rPr lang="ja-JP" altLang="ja-JP" b="1" dirty="0" smtClean="0"/>
              <a:t>　資本主義商品である観光情報</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4663</Words>
  <Application>Microsoft Office PowerPoint</Application>
  <PresentationFormat>画面に合わせる (4:3)</PresentationFormat>
  <Paragraphs>215</Paragraphs>
  <Slides>44</Slides>
  <Notes>42</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44</vt:i4>
      </vt:variant>
    </vt:vector>
  </HeadingPairs>
  <TitlesOfParts>
    <vt:vector size="50" baseType="lpstr">
      <vt:lpstr>HGP創英角ﾎﾟｯﾌﾟ体</vt:lpstr>
      <vt:lpstr>ＭＳ Ｐゴシック</vt:lpstr>
      <vt:lpstr>Arial</vt:lpstr>
      <vt:lpstr>Calibri</vt:lpstr>
      <vt:lpstr>Office テーマ</vt:lpstr>
      <vt:lpstr>スライド</vt:lpstr>
      <vt:lpstr>第十回 観光資源の評価  ～心と規制が生み出す観光資源～</vt:lpstr>
      <vt:lpstr>分類・評価の基本的認識</vt:lpstr>
      <vt:lpstr>評価の物差し</vt:lpstr>
      <vt:lpstr>「くまもん」と「土佐犬」は違うか同じか</vt:lpstr>
      <vt:lpstr>みにくいアヒルの子の定理 （Theorem of the ugly duckling）</vt:lpstr>
      <vt:lpstr>人間は違うものを同じとみてしまう</vt:lpstr>
      <vt:lpstr>　金銭評価・値付け</vt:lpstr>
      <vt:lpstr>観光学における観光資源の分類</vt:lpstr>
      <vt:lpstr>　資本主義商品である観光情報</vt:lpstr>
      <vt:lpstr>話題・人気</vt:lpstr>
      <vt:lpstr>格付けの経済的な意味・意義</vt:lpstr>
      <vt:lpstr>格付けプロセスの適切性は透明性の確保と情報公開により確保</vt:lpstr>
      <vt:lpstr>評価責任</vt:lpstr>
      <vt:lpstr>温泉旅館格付けガイド　　　　　　　　　　　　　　　</vt:lpstr>
      <vt:lpstr>公的評価制度</vt:lpstr>
      <vt:lpstr>評価を超える皇室文化財</vt:lpstr>
      <vt:lpstr>ヒエラルキー化</vt:lpstr>
      <vt:lpstr>PowerPoint プレゼンテーション</vt:lpstr>
      <vt:lpstr>坂網猟　違いが露呈した例</vt:lpstr>
      <vt:lpstr>客観的評価（情報論）</vt:lpstr>
      <vt:lpstr>PowerPoint プレゼンテーション</vt:lpstr>
      <vt:lpstr>生産者のため評価制度は廃止</vt:lpstr>
      <vt:lpstr>消費者保護のための評価</vt:lpstr>
      <vt:lpstr>観光資源としての温泉と温泉法　</vt:lpstr>
      <vt:lpstr>温泉法の温泉の定義</vt:lpstr>
      <vt:lpstr>温泉表示の法的問題</vt:lpstr>
      <vt:lpstr>PowerPoint プレゼンテーション</vt:lpstr>
      <vt:lpstr>範疇化のヒエラルキー</vt:lpstr>
      <vt:lpstr>世界遺産条約</vt:lpstr>
      <vt:lpstr>白神山地、白川郷、知床</vt:lpstr>
      <vt:lpstr>世界遺産運動の後進性</vt:lpstr>
      <vt:lpstr>自然観光資源における 日常・非日常の相対化</vt:lpstr>
      <vt:lpstr>PowerPoint プレゼンテーション</vt:lpstr>
      <vt:lpstr>規制と人流ビジネスの関係</vt:lpstr>
      <vt:lpstr>　規制制度による観光資源化</vt:lpstr>
      <vt:lpstr>（買物）特区 http://jbpress.ismedia.jp/articles/-/39507</vt:lpstr>
      <vt:lpstr>賭博</vt:lpstr>
      <vt:lpstr>風俗、猥褻</vt:lpstr>
      <vt:lpstr>ダンス営業</vt:lpstr>
      <vt:lpstr>飲食物</vt:lpstr>
      <vt:lpstr>マリファナの動向</vt:lpstr>
      <vt:lpstr>動物虐待、暴力等</vt:lpstr>
      <vt:lpstr>動物の愛護及び管理に関する法律</vt:lpstr>
      <vt:lpstr>ボクシングの合法化</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観光と税制</dc:title>
  <dc:creator>owner</dc:creator>
  <cp:lastModifiedBy>寺前秀一</cp:lastModifiedBy>
  <cp:revision>31</cp:revision>
  <dcterms:created xsi:type="dcterms:W3CDTF">2014-03-13T23:57:55Z</dcterms:created>
  <dcterms:modified xsi:type="dcterms:W3CDTF">2016-07-29T06:12:05Z</dcterms:modified>
</cp:coreProperties>
</file>